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7" r:id="rId2"/>
    <p:sldId id="256" r:id="rId3"/>
    <p:sldId id="302" r:id="rId4"/>
    <p:sldId id="258" r:id="rId5"/>
    <p:sldId id="259" r:id="rId6"/>
    <p:sldId id="260" r:id="rId7"/>
    <p:sldId id="30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3" r:id="rId37"/>
    <p:sldId id="289" r:id="rId38"/>
    <p:sldId id="290" r:id="rId39"/>
    <p:sldId id="301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0" r:id="rId49"/>
    <p:sldId id="299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41"/>
  </p:normalViewPr>
  <p:slideViewPr>
    <p:cSldViewPr snapToGrid="0">
      <p:cViewPr varScale="1">
        <p:scale>
          <a:sx n="45" d="100"/>
          <a:sy n="45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Autor y fecha</a:t>
            </a:r>
          </a:p>
        </p:txBody>
      </p:sp>
      <p:sp>
        <p:nvSpPr>
          <p:cNvPr id="12" name="Título de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Título de presentación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Subtítulo de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ción del d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Información del dato</a:t>
            </a:r>
          </a:p>
        </p:txBody>
      </p:sp>
      <p:sp>
        <p:nvSpPr>
          <p:cNvPr id="1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Atribución</a:t>
            </a:r>
          </a:p>
        </p:txBody>
      </p:sp>
      <p:sp>
        <p:nvSpPr>
          <p:cNvPr id="116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“Frase celebre”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lobos aerostáticos vistos desde abajo con el cielo de fondo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Acercamiento de un globo aerostático visto desde arriba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Globos aerostáticos vistos desde abajo con el cielo de fondo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lobos aerostáticos vistos desde abajo con el cielo de fond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cercamiento de un globo aerostático visto desde arriba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ítulo de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Título de presentación</a:t>
            </a:r>
          </a:p>
        </p:txBody>
      </p:sp>
      <p:sp>
        <p:nvSpPr>
          <p:cNvPr id="23" name="Autor y fech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y fecha</a:t>
            </a:r>
          </a:p>
        </p:txBody>
      </p:sp>
      <p:sp>
        <p:nvSpPr>
          <p:cNvPr id="2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Subtítulo de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cercamiento de un globo aerostático visto desde abajo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Título de diapositiva</a:t>
            </a:r>
          </a:p>
        </p:txBody>
      </p:sp>
      <p:sp>
        <p:nvSpPr>
          <p:cNvPr id="3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de diapositiva</a:t>
            </a:r>
          </a:p>
        </p:txBody>
      </p:sp>
      <p:sp>
        <p:nvSpPr>
          <p:cNvPr id="43" name="Subtítulo de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diapositiva</a:t>
            </a:r>
          </a:p>
        </p:txBody>
      </p:sp>
      <p:sp>
        <p:nvSpPr>
          <p:cNvPr id="44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e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diapositiva</a:t>
            </a:r>
          </a:p>
        </p:txBody>
      </p:sp>
      <p:sp>
        <p:nvSpPr>
          <p:cNvPr id="61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Globos aerostáticos vistos desde abajo con el cielo de fondo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de diapositiva</a:t>
            </a:r>
          </a:p>
        </p:txBody>
      </p:sp>
      <p:sp>
        <p:nvSpPr>
          <p:cNvPr id="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ció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de sección</a:t>
            </a:r>
          </a:p>
        </p:txBody>
      </p:sp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Título de diapositiva</a:t>
            </a:r>
          </a:p>
        </p:txBody>
      </p:sp>
      <p:sp>
        <p:nvSpPr>
          <p:cNvPr id="80" name="Subtítulo de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diapositiva</a:t>
            </a:r>
          </a:p>
        </p:txBody>
      </p:sp>
      <p:sp>
        <p:nvSpPr>
          <p:cNvPr id="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de agenda</a:t>
            </a:r>
          </a:p>
        </p:txBody>
      </p:sp>
      <p:sp>
        <p:nvSpPr>
          <p:cNvPr id="89" name="Subtítulo de agend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agenda</a:t>
            </a:r>
          </a:p>
        </p:txBody>
      </p:sp>
      <p:sp>
        <p:nvSpPr>
          <p:cNvPr id="90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Temas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Título de diapositiva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role-based-access-control/overview" TargetMode="External"/><Relationship Id="rId2" Type="http://schemas.openxmlformats.org/officeDocument/2006/relationships/hyperlink" Target="https://azure.microsoft.com/free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ka.ms/iotcentral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iot-central/core/quick-deploy-iot-central" TargetMode="External"/><Relationship Id="rId3" Type="http://schemas.openxmlformats.org/officeDocument/2006/relationships/hyperlink" Target="https://learn.microsoft.com/en-us/azure/well-architected/" TargetMode="External"/><Relationship Id="rId7" Type="http://schemas.openxmlformats.org/officeDocument/2006/relationships/hyperlink" Target="https://learn.microsoft.com/en-us/azure/iot-develop/concepts-iot-pnp-bridge" TargetMode="External"/><Relationship Id="rId2" Type="http://schemas.openxmlformats.org/officeDocument/2006/relationships/hyperlink" Target="https://www.microsoft.com/es-es/microsoft-cloud/what-is-microsoft-clou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microsoft.com/en-us/azure/iot-central/core/concepts-architecture" TargetMode="External"/><Relationship Id="rId5" Type="http://schemas.openxmlformats.org/officeDocument/2006/relationships/hyperlink" Target="https://learn.microsoft.com/en-us/azure/iot-central/core/overview-iot-central" TargetMode="External"/><Relationship Id="rId10" Type="http://schemas.openxmlformats.org/officeDocument/2006/relationships/hyperlink" Target="https://azure.microsoft.com/es-es/pricing/calculator/" TargetMode="External"/><Relationship Id="rId4" Type="http://schemas.openxmlformats.org/officeDocument/2006/relationships/hyperlink" Target="https://learn.microsoft.com/en-us/azure/architecture/patterns/" TargetMode="External"/><Relationship Id="rId9" Type="http://schemas.openxmlformats.org/officeDocument/2006/relationships/hyperlink" Target="https://learn.microsoft.com/en-us/azure/iot-develop/quickstart-send-telemetry-central?pivots=programming-language-pyth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well-architected/#security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learn.microsoft.com/en-us/azure/well-architected/#reliabilit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rn.microsoft.com/en-us/azure/well-architected/#performance-efficiency" TargetMode="External"/><Relationship Id="rId5" Type="http://schemas.openxmlformats.org/officeDocument/2006/relationships/hyperlink" Target="https://learn.microsoft.com/en-us/azure/well-architected/#operational-excellence" TargetMode="External"/><Relationship Id="rId4" Type="http://schemas.openxmlformats.org/officeDocument/2006/relationships/hyperlink" Target="https://learn.microsoft.com/en-us/azure/well-architected/#cost-optimiz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ernando Contrer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lang="en-US" dirty="0" err="1"/>
              <a:t>Módulo</a:t>
            </a:r>
            <a:r>
              <a:rPr lang="en-US" dirty="0"/>
              <a:t> 2</a:t>
            </a:r>
            <a:endParaRPr dirty="0"/>
          </a:p>
        </p:txBody>
      </p:sp>
      <p:sp>
        <p:nvSpPr>
          <p:cNvPr id="157" name="Gestión IoT en la nub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Desata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potencial</a:t>
            </a:r>
            <a:r>
              <a:rPr lang="en-US" dirty="0"/>
              <a:t> de Azure e IoT</a:t>
            </a:r>
            <a:endParaRPr dirty="0"/>
          </a:p>
        </p:txBody>
      </p:sp>
      <p:sp>
        <p:nvSpPr>
          <p:cNvPr id="158" name="Administración de nuestros dispositivos con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futuro</a:t>
            </a:r>
            <a:r>
              <a:rPr lang="en-US" dirty="0"/>
              <a:t> </a:t>
            </a:r>
            <a:r>
              <a:rPr lang="en-US" dirty="0" err="1"/>
              <a:t>conectado</a:t>
            </a:r>
            <a:endParaRPr dirty="0"/>
          </a:p>
        </p:txBody>
      </p:sp>
      <p:pic>
        <p:nvPicPr>
          <p:cNvPr id="159" name="icons8-microsoft-480.png" descr="icons8-microsoft-4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05" y="813901"/>
            <a:ext cx="1988431" cy="1988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¿Qué es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¿Qué es?</a:t>
            </a:r>
          </a:p>
        </p:txBody>
      </p:sp>
      <p:sp>
        <p:nvSpPr>
          <p:cNvPr id="184" name="IoT Central es una plataforma de aplicación IoT como servicio ( aPaaS ) que reduce la carga y el costo de desarrollar, administrar y mantener soluciones de IoT. Use para evaluar rápidamente su escenario de IoT y evaluar las oportunidades que puede crear 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823700" cy="8256630"/>
          </a:xfrm>
          <a:prstGeom prst="rect">
            <a:avLst/>
          </a:prstGeom>
        </p:spPr>
        <p:txBody>
          <a:bodyPr/>
          <a:lstStyle>
            <a:lvl1pPr marL="0" indent="0" defTabSz="2145738">
              <a:spcBef>
                <a:spcPts val="3900"/>
              </a:spcBef>
              <a:buSzTx/>
              <a:buNone/>
              <a:defRPr sz="4224"/>
            </a:lvl1pPr>
          </a:lstStyle>
          <a:p>
            <a:r>
              <a:rPr dirty="0"/>
              <a:t>IoT Central es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plataforma</a:t>
            </a:r>
            <a:r>
              <a:rPr dirty="0"/>
              <a:t> de </a:t>
            </a:r>
            <a:r>
              <a:rPr dirty="0" err="1"/>
              <a:t>aplicación</a:t>
            </a:r>
            <a:r>
              <a:rPr dirty="0"/>
              <a:t> IoT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servicio</a:t>
            </a:r>
            <a:r>
              <a:rPr dirty="0"/>
              <a:t> ( </a:t>
            </a:r>
            <a:r>
              <a:rPr dirty="0" err="1"/>
              <a:t>aPaaS</a:t>
            </a:r>
            <a:r>
              <a:rPr dirty="0"/>
              <a:t> ) que reduce la carga y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costo</a:t>
            </a:r>
            <a:r>
              <a:rPr dirty="0"/>
              <a:t> de </a:t>
            </a:r>
            <a:r>
              <a:rPr dirty="0" err="1"/>
              <a:t>desarrollar</a:t>
            </a:r>
            <a:r>
              <a:rPr dirty="0"/>
              <a:t>, </a:t>
            </a:r>
            <a:r>
              <a:rPr dirty="0" err="1"/>
              <a:t>administrar</a:t>
            </a:r>
            <a:r>
              <a:rPr dirty="0"/>
              <a:t> y </a:t>
            </a:r>
            <a:r>
              <a:rPr dirty="0" err="1"/>
              <a:t>mantener</a:t>
            </a:r>
            <a:r>
              <a:rPr dirty="0"/>
              <a:t> </a:t>
            </a:r>
            <a:r>
              <a:rPr dirty="0" err="1"/>
              <a:t>soluciones</a:t>
            </a:r>
            <a:r>
              <a:rPr dirty="0"/>
              <a:t> de IoT. Use para </a:t>
            </a:r>
            <a:r>
              <a:rPr dirty="0" err="1"/>
              <a:t>evaluar</a:t>
            </a:r>
            <a:r>
              <a:rPr dirty="0"/>
              <a:t> </a:t>
            </a:r>
            <a:r>
              <a:rPr dirty="0" err="1"/>
              <a:t>rápidamente</a:t>
            </a:r>
            <a:r>
              <a:rPr dirty="0"/>
              <a:t>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escenario</a:t>
            </a:r>
            <a:r>
              <a:rPr dirty="0"/>
              <a:t> de IoT y </a:t>
            </a:r>
            <a:r>
              <a:rPr dirty="0" err="1"/>
              <a:t>evaluar</a:t>
            </a:r>
            <a:r>
              <a:rPr dirty="0"/>
              <a:t> las </a:t>
            </a:r>
            <a:r>
              <a:rPr dirty="0" err="1"/>
              <a:t>oportunidades</a:t>
            </a:r>
            <a:r>
              <a:rPr dirty="0"/>
              <a:t> que </a:t>
            </a:r>
            <a:r>
              <a:rPr dirty="0" err="1"/>
              <a:t>puede</a:t>
            </a:r>
            <a:r>
              <a:rPr dirty="0"/>
              <a:t> </a:t>
            </a:r>
            <a:r>
              <a:rPr dirty="0" err="1"/>
              <a:t>crear</a:t>
            </a:r>
            <a:r>
              <a:rPr dirty="0"/>
              <a:t> para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negocio</a:t>
            </a:r>
            <a:r>
              <a:rPr dirty="0"/>
              <a:t>. </a:t>
            </a:r>
            <a:r>
              <a:rPr dirty="0" err="1"/>
              <a:t>Simplifica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desarrollo</a:t>
            </a:r>
            <a:r>
              <a:rPr dirty="0"/>
              <a:t> de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infraestructura</a:t>
            </a:r>
            <a:r>
              <a:rPr dirty="0"/>
              <a:t> de IoT </a:t>
            </a:r>
            <a:r>
              <a:rPr dirty="0" err="1"/>
              <a:t>compleja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constante</a:t>
            </a:r>
            <a:r>
              <a:rPr dirty="0"/>
              <a:t> </a:t>
            </a:r>
            <a:r>
              <a:rPr dirty="0" err="1"/>
              <a:t>evolución</a:t>
            </a:r>
            <a:r>
              <a:rPr dirty="0"/>
              <a:t> al </a:t>
            </a:r>
            <a:r>
              <a:rPr dirty="0" err="1"/>
              <a:t>permitirle</a:t>
            </a:r>
            <a:r>
              <a:rPr dirty="0"/>
              <a:t> </a:t>
            </a:r>
            <a:r>
              <a:rPr dirty="0" err="1"/>
              <a:t>enfocar</a:t>
            </a:r>
            <a:r>
              <a:rPr dirty="0"/>
              <a:t> sus </a:t>
            </a:r>
            <a:r>
              <a:rPr dirty="0" err="1"/>
              <a:t>esfuerzos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determinar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impacto</a:t>
            </a:r>
            <a:r>
              <a:rPr dirty="0"/>
              <a:t> </a:t>
            </a:r>
            <a:r>
              <a:rPr dirty="0" err="1"/>
              <a:t>comercial</a:t>
            </a:r>
            <a:r>
              <a:rPr dirty="0"/>
              <a:t> que </a:t>
            </a:r>
            <a:r>
              <a:rPr dirty="0" err="1"/>
              <a:t>puede</a:t>
            </a:r>
            <a:r>
              <a:rPr dirty="0"/>
              <a:t> </a:t>
            </a:r>
            <a:r>
              <a:rPr dirty="0" err="1"/>
              <a:t>crear</a:t>
            </a:r>
            <a:r>
              <a:rPr dirty="0"/>
              <a:t> con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flujo</a:t>
            </a:r>
            <a:r>
              <a:rPr dirty="0"/>
              <a:t> de </a:t>
            </a:r>
            <a:r>
              <a:rPr dirty="0" err="1"/>
              <a:t>datos</a:t>
            </a:r>
            <a:r>
              <a:rPr dirty="0"/>
              <a:t> de IoT.</a:t>
            </a:r>
          </a:p>
        </p:txBody>
      </p:sp>
      <p:pic>
        <p:nvPicPr>
          <p:cNvPr id="185" name="Captura de pantalla 2023-06-04 a la(s) 15.10.12.png"/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670637" y="4248504"/>
            <a:ext cx="5919363" cy="6586333"/>
          </a:xfrm>
          <a:prstGeom prst="rect">
            <a:avLst/>
          </a:prstGeom>
        </p:spPr>
      </p:pic>
      <p:sp>
        <p:nvSpPr>
          <p:cNvPr id="186" name="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IoT Central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rquitec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Arquitectura</a:t>
            </a:r>
          </a:p>
        </p:txBody>
      </p:sp>
      <p:sp>
        <p:nvSpPr>
          <p:cNvPr id="189" name="Azure Io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Azure IoT</a:t>
            </a:r>
          </a:p>
        </p:txBody>
      </p:sp>
      <p:pic>
        <p:nvPicPr>
          <p:cNvPr id="190" name="Captura de pantalla 2023-06-04 a la(s) 17.48.07.png" descr="Captura de pantalla 2023-06-04 a la(s) 17.48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213" y="3243703"/>
            <a:ext cx="15733394" cy="7701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architecture.png" descr="architecture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8356600" y="4003544"/>
            <a:ext cx="13792201" cy="7353495"/>
          </a:xfrm>
          <a:prstGeom prst="rect">
            <a:avLst/>
          </a:prstGeom>
        </p:spPr>
      </p:pic>
      <p:sp>
        <p:nvSpPr>
          <p:cNvPr id="193" name="Arquitec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Arquitectura</a:t>
            </a:r>
          </a:p>
        </p:txBody>
      </p:sp>
      <p:sp>
        <p:nvSpPr>
          <p:cNvPr id="194" name="IoT Centra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IoT Central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su SmartPhone como dispositivo para enviar telemetría a una aplicación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z="11020" spc="-220"/>
            </a:lvl1pPr>
          </a:lstStyle>
          <a:p>
            <a:r>
              <a:t>Use su SmartPhone como dispositivo para enviar telemetría a una aplicación IoT Central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Lo que aprenderá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 que aprenderás</a:t>
            </a:r>
          </a:p>
        </p:txBody>
      </p:sp>
      <p:sp>
        <p:nvSpPr>
          <p:cNvPr id="199" name="Subtítulo de agend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rear una aplicación IoT Centra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92200" indent="-952500" defTabSz="2438338">
              <a:lnSpc>
                <a:spcPct val="90000"/>
              </a:lnSpc>
              <a:spcBef>
                <a:spcPts val="4500"/>
              </a:spcBef>
              <a:buClr>
                <a:srgbClr val="161616"/>
              </a:buClr>
              <a:buSzPct val="123000"/>
              <a:buFont typeface="Helvetica Neue"/>
              <a:buChar char="•"/>
              <a:defRPr sz="4800" spc="0"/>
            </a:pPr>
            <a:r>
              <a:t>	Crear una aplicación IoT Central.</a:t>
            </a:r>
          </a:p>
          <a:p>
            <a:pPr marL="1092200" indent="-952500" defTabSz="2438338">
              <a:lnSpc>
                <a:spcPct val="90000"/>
              </a:lnSpc>
              <a:spcBef>
                <a:spcPts val="4500"/>
              </a:spcBef>
              <a:buClr>
                <a:srgbClr val="161616"/>
              </a:buClr>
              <a:buSzPct val="123000"/>
              <a:buFont typeface="Helvetica Neue"/>
              <a:buChar char="•"/>
              <a:defRPr sz="4800" spc="0"/>
            </a:pPr>
            <a:r>
              <a:t>	Registrar un nuevo dispositivo en la aplicación.</a:t>
            </a:r>
          </a:p>
          <a:p>
            <a:pPr marL="1092200" indent="-952500" defTabSz="2438338">
              <a:lnSpc>
                <a:spcPct val="90000"/>
              </a:lnSpc>
              <a:spcBef>
                <a:spcPts val="4500"/>
              </a:spcBef>
              <a:buClr>
                <a:srgbClr val="161616"/>
              </a:buClr>
              <a:buSzPct val="123000"/>
              <a:buFont typeface="Helvetica Neue"/>
              <a:buChar char="•"/>
              <a:defRPr sz="4800" spc="0"/>
            </a:pPr>
            <a:r>
              <a:t>	Conectar un dispositivo a la aplicación y vea la telemetría que envía.</a:t>
            </a:r>
          </a:p>
          <a:p>
            <a:pPr marL="1092200" indent="-952500" defTabSz="2438338">
              <a:lnSpc>
                <a:spcPct val="90000"/>
              </a:lnSpc>
              <a:spcBef>
                <a:spcPts val="4500"/>
              </a:spcBef>
              <a:buClr>
                <a:srgbClr val="161616"/>
              </a:buClr>
              <a:buSzPct val="123000"/>
              <a:buFont typeface="Helvetica Neue"/>
              <a:buChar char="•"/>
              <a:defRPr sz="4800" spc="0"/>
            </a:pPr>
            <a:r>
              <a:t>	Controlar el dispositivo desde su aplicación.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G_8583.PNG" descr="IMG_8583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7979745" y="1270000"/>
            <a:ext cx="3048858" cy="5422900"/>
          </a:xfrm>
          <a:prstGeom prst="rect">
            <a:avLst/>
          </a:prstGeom>
        </p:spPr>
      </p:pic>
      <p:pic>
        <p:nvPicPr>
          <p:cNvPr id="203" name="IMG_8585.PNG" descr="IMG_8585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29268" b="29268"/>
          <a:stretch>
            <a:fillRect/>
          </a:stretch>
        </p:blipFill>
        <p:spPr>
          <a:xfrm>
            <a:off x="15824200" y="7085972"/>
            <a:ext cx="7360060" cy="5428043"/>
          </a:xfrm>
          <a:prstGeom prst="rect">
            <a:avLst/>
          </a:prstGeom>
        </p:spPr>
      </p:pic>
      <p:pic>
        <p:nvPicPr>
          <p:cNvPr id="204" name="Captura de pantalla 2023-06-03 a la(s) 10.50.15.png" descr="Captura de pantalla 2023-06-03 a la(s) 10.50.15.png"/>
          <p:cNvPicPr>
            <a:picLocks noGrp="1" noChangeAspect="1"/>
          </p:cNvPicPr>
          <p:nvPr>
            <p:ph type="pic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1211198" y="3204601"/>
            <a:ext cx="14168502" cy="7374509"/>
          </a:xfrm>
          <a:prstGeom prst="rect">
            <a:avLst/>
          </a:prstGeom>
        </p:spPr>
      </p:pic>
      <p:sp>
        <p:nvSpPr>
          <p:cNvPr id="205" name="IoT Plug and Play"/>
          <p:cNvSpPr txBox="1">
            <a:spLocks noGrp="1"/>
          </p:cNvSpPr>
          <p:nvPr>
            <p:ph type="title" idx="4294967295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IoT Plug and Play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quisitos previ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Requisitos previos</a:t>
            </a:r>
          </a:p>
        </p:txBody>
      </p:sp>
      <p:sp>
        <p:nvSpPr>
          <p:cNvPr id="208" name="Subtítulo de diapositiv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Una cuenta de Azure con una suscripción activa. Crea una cuenta gratis. Deberías tener al menos Colaborador acceso en su suscripción a Azure. Si creó la suscripción usted mismo, automáticamente es un administrador con acceso suficiente. Para aprender má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✓"/>
            </a:pPr>
            <a:r>
              <a:t>Una cuenta de Azure con una suscripción activa. </a:t>
            </a:r>
            <a:r>
              <a:rPr u="sng">
                <a:hlinkClick r:id="rId2"/>
              </a:rPr>
              <a:t>Crea una cuenta gratis</a:t>
            </a:r>
            <a:r>
              <a:t>.</a:t>
            </a:r>
            <a:br>
              <a:rPr/>
            </a:br>
            <a:r>
              <a:t>Deberías tener al menos </a:t>
            </a:r>
            <a:r>
              <a:rPr b="1"/>
              <a:t>Colaborador</a:t>
            </a:r>
            <a:r>
              <a:t> acceso en su suscripción a Azure. Si creó la suscripción usted mismo, automáticamente es un administrador con acceso suficiente. Para aprender más, ver </a:t>
            </a:r>
            <a:r>
              <a:rPr u="sng">
                <a:hlinkClick r:id="rId3"/>
              </a:rPr>
              <a:t>¿Qué es el control de acceso basado en roles de Azure?</a:t>
            </a:r>
          </a:p>
          <a:p>
            <a:pPr>
              <a:buChar char="✓"/>
            </a:pPr>
            <a:r>
              <a:t>Un teléfono inteligente Android o iOS en el que puede instalar una aplicación gratuita en una de las tiendas oficiales de aplicaciones.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Captura de pantalla 2023-06-03 a la(s) 09.50.54.png" descr="Captura de pantalla 2023-06-03 a la(s) 09.50.54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2592" r="15819"/>
          <a:stretch>
            <a:fillRect/>
          </a:stretch>
        </p:blipFill>
        <p:spPr>
          <a:xfrm>
            <a:off x="15824200" y="1270000"/>
            <a:ext cx="7359948" cy="5422900"/>
          </a:xfrm>
          <a:prstGeom prst="rect">
            <a:avLst/>
          </a:prstGeom>
        </p:spPr>
      </p:pic>
      <p:pic>
        <p:nvPicPr>
          <p:cNvPr id="212" name="Captura de pantalla 2023-06-03 a la(s) 09.56.05.png" descr="Captura de pantalla 2023-06-03 a la(s) 09.56.05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9831" r="25289"/>
          <a:stretch>
            <a:fillRect/>
          </a:stretch>
        </p:blipFill>
        <p:spPr>
          <a:xfrm>
            <a:off x="15824200" y="7085972"/>
            <a:ext cx="7360060" cy="5428043"/>
          </a:xfrm>
          <a:prstGeom prst="rect">
            <a:avLst/>
          </a:prstGeom>
        </p:spPr>
      </p:pic>
      <p:pic>
        <p:nvPicPr>
          <p:cNvPr id="213" name="Captura de pantalla 2023-06-03 a la(s) 10.02.18.png" descr="Captura de pantalla 2023-06-03 a la(s) 10.02.18.png"/>
          <p:cNvPicPr>
            <a:picLocks noGrp="1" noChangeAspect="1"/>
          </p:cNvPicPr>
          <p:nvPr>
            <p:ph type="pic" idx="23"/>
          </p:nvPr>
        </p:nvPicPr>
        <p:blipFill>
          <a:blip r:embed="rId4"/>
          <a:srcRect l="3926" r="3926"/>
          <a:stretch>
            <a:fillRect/>
          </a:stretch>
        </p:blipFill>
        <p:spPr>
          <a:xfrm>
            <a:off x="1211198" y="3254733"/>
            <a:ext cx="14168502" cy="7274245"/>
          </a:xfrm>
          <a:prstGeom prst="rect">
            <a:avLst/>
          </a:prstGeom>
        </p:spPr>
      </p:pic>
      <p:sp>
        <p:nvSpPr>
          <p:cNvPr id="214" name="Texto"/>
          <p:cNvSpPr txBox="1"/>
          <p:nvPr/>
        </p:nvSpPr>
        <p:spPr>
          <a:xfrm>
            <a:off x="11768023" y="6627317"/>
            <a:ext cx="847954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15" name="Registro"/>
          <p:cNvSpPr txBox="1">
            <a:spLocks noGrp="1"/>
          </p:cNvSpPr>
          <p:nvPr>
            <p:ph type="title" idx="4294967295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Registro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Ingres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Ingreso</a:t>
            </a:r>
          </a:p>
        </p:txBody>
      </p:sp>
      <p:sp>
        <p:nvSpPr>
          <p:cNvPr id="218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IoT Central</a:t>
            </a:r>
          </a:p>
        </p:txBody>
      </p:sp>
      <p:sp>
        <p:nvSpPr>
          <p:cNvPr id="219" name="Navega a la Azure IoT Central Build sitio. Luego inicie sesión con la cuenta personal, laboral o escolar de Microsoft asociada con su suscripción a Azure."/>
          <p:cNvSpPr txBox="1"/>
          <p:nvPr/>
        </p:nvSpPr>
        <p:spPr>
          <a:xfrm>
            <a:off x="871212" y="4929997"/>
            <a:ext cx="4233751" cy="267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</a:t>
            </a:r>
            <a:r>
              <a:rPr u="sng">
                <a:hlinkClick r:id="rId2"/>
              </a:rPr>
              <a:t>Azure IoT Central Build</a:t>
            </a:r>
            <a:r>
              <a:t> sitio. Luego inicie sesión con la cuenta personal, laboral o escolar de Microsoft asociada con su suscripción a Azure.</a:t>
            </a:r>
          </a:p>
        </p:txBody>
      </p:sp>
      <p:pic>
        <p:nvPicPr>
          <p:cNvPr id="220" name="Captura de pantalla 2023-06-03 a la(s) 10.18.14.png" descr="Captura de pantalla 2023-06-03 a la(s) 10.18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51" y="2828397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rear aplica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Crear aplicación</a:t>
            </a:r>
          </a:p>
        </p:txBody>
      </p:sp>
      <p:sp>
        <p:nvSpPr>
          <p:cNvPr id="223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IoT Central</a:t>
            </a:r>
          </a:p>
        </p:txBody>
      </p:sp>
      <p:sp>
        <p:nvSpPr>
          <p:cNvPr id="224" name="Navega a la Construir página y seleccionar Crear aplicación en el Aplicación personalizada mosaico:"/>
          <p:cNvSpPr txBox="1"/>
          <p:nvPr/>
        </p:nvSpPr>
        <p:spPr>
          <a:xfrm>
            <a:off x="1044768" y="5706567"/>
            <a:ext cx="3659668" cy="23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Construir página y seleccionar Crear aplicación en el Aplicación personalizada mosaico:</a:t>
            </a:r>
          </a:p>
        </p:txBody>
      </p:sp>
      <p:pic>
        <p:nvPicPr>
          <p:cNvPr id="225" name="Captura de pantalla 2023-06-03 a la(s) 10.26.00.png" descr="Captura de pantalla 2023-06-03 a la(s) 10.26.00.png"/>
          <p:cNvPicPr>
            <a:picLocks noChangeAspect="1"/>
          </p:cNvPicPr>
          <p:nvPr/>
        </p:nvPicPr>
        <p:blipFill>
          <a:blip r:embed="rId2"/>
          <a:srcRect t="429" b="429"/>
          <a:stretch>
            <a:fillRect/>
          </a:stretch>
        </p:blipFill>
        <p:spPr>
          <a:xfrm>
            <a:off x="5402035" y="2828397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ernando Contrer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Fernando </a:t>
            </a:r>
            <a:r>
              <a:rPr dirty="0" err="1"/>
              <a:t>Contrera</a:t>
            </a:r>
            <a:endParaRPr/>
          </a:p>
        </p:txBody>
      </p:sp>
      <p:sp>
        <p:nvSpPr>
          <p:cNvPr id="152" name="Lic. Análisis de Sistemas…"/>
          <p:cNvSpPr txBox="1">
            <a:spLocks noGrp="1"/>
          </p:cNvSpPr>
          <p:nvPr>
            <p:ph type="body" sz="half" idx="1"/>
          </p:nvPr>
        </p:nvSpPr>
        <p:spPr>
          <a:xfrm>
            <a:off x="1206500" y="3750871"/>
            <a:ext cx="9779000" cy="8256631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Lic. Análisis de Sistemas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Big Data Professional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Full Stack Developer con más de 10 años de experiencia.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Parque Tecnológico Itaipu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Ingeniero de datos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Arquitecto de soluciones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Entusiasta datascience</a:t>
            </a:r>
          </a:p>
        </p:txBody>
      </p:sp>
      <p:pic>
        <p:nvPicPr>
          <p:cNvPr id="153" name="5C58939D-E3F8-4DFA-A4DA-13F6FFA630E2.JPG" descr="5C58939D-E3F8-4DFA-A4DA-13F6FFA630E2.JP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0" y="3787579"/>
            <a:ext cx="10916874" cy="6140743"/>
          </a:xfrm>
          <a:prstGeom prst="rect">
            <a:avLst/>
          </a:prstGeom>
        </p:spPr>
      </p:pic>
      <p:sp>
        <p:nvSpPr>
          <p:cNvPr id="154" name="Acerca de m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Acerca de mí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onfiguración ba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basica</a:t>
            </a:r>
          </a:p>
        </p:txBody>
      </p:sp>
      <p:sp>
        <p:nvSpPr>
          <p:cNvPr id="228" name="De aplicación 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De aplicación IoT Central</a:t>
            </a:r>
          </a:p>
        </p:txBody>
      </p:sp>
      <p:sp>
        <p:nvSpPr>
          <p:cNvPr id="229" name="Navega a la Construir página y seleccionar Crear aplicación en el Aplicación personalizada mosaico:"/>
          <p:cNvSpPr txBox="1"/>
          <p:nvPr/>
        </p:nvSpPr>
        <p:spPr>
          <a:xfrm>
            <a:off x="1044768" y="5821819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Rellenamos</a:t>
            </a:r>
            <a:r>
              <a:rPr lang="en-US" sz="3200" dirty="0"/>
              <a:t> con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nombre</a:t>
            </a:r>
            <a:r>
              <a:rPr lang="en-US" sz="3200" dirty="0"/>
              <a:t> y </a:t>
            </a:r>
            <a:r>
              <a:rPr lang="en-US" sz="3200" dirty="0" err="1"/>
              <a:t>seleccionamos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plan 1 o 3</a:t>
            </a:r>
            <a:r>
              <a:rPr sz="3200" dirty="0"/>
              <a:t>:</a:t>
            </a:r>
          </a:p>
        </p:txBody>
      </p:sp>
      <p:pic>
        <p:nvPicPr>
          <p:cNvPr id="230" name="Captura de pantalla 2023-06-03 a la(s) 10.30.10.png" descr="Captura de pantalla 2023-06-03 a la(s) 10.30.10.png"/>
          <p:cNvPicPr>
            <a:picLocks noChangeAspect="1"/>
          </p:cNvPicPr>
          <p:nvPr/>
        </p:nvPicPr>
        <p:blipFill>
          <a:blip r:embed="rId2"/>
          <a:srcRect l="135" r="135"/>
          <a:stretch>
            <a:fillRect/>
          </a:stretch>
        </p:blipFill>
        <p:spPr>
          <a:xfrm>
            <a:off x="5378338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onfiguración ba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basica</a:t>
            </a:r>
          </a:p>
        </p:txBody>
      </p:sp>
      <p:sp>
        <p:nvSpPr>
          <p:cNvPr id="233" name="De aplicación 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De aplicación IoT Central</a:t>
            </a:r>
          </a:p>
        </p:txBody>
      </p:sp>
      <p:sp>
        <p:nvSpPr>
          <p:cNvPr id="234" name="Navega a la Construir página y seleccionar Crear aplicación en el Aplicación personalizada mosaico:"/>
          <p:cNvSpPr txBox="1"/>
          <p:nvPr/>
        </p:nvSpPr>
        <p:spPr>
          <a:xfrm>
            <a:off x="1044768" y="6314262"/>
            <a:ext cx="365966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Seleccionamos</a:t>
            </a:r>
            <a:r>
              <a:rPr lang="en-US" sz="3200" dirty="0"/>
              <a:t> la </a:t>
            </a:r>
            <a:r>
              <a:rPr lang="en-US" sz="3200" dirty="0" err="1"/>
              <a:t>suscripción</a:t>
            </a:r>
            <a:r>
              <a:rPr sz="3200" dirty="0"/>
              <a:t>:</a:t>
            </a:r>
          </a:p>
        </p:txBody>
      </p:sp>
      <p:pic>
        <p:nvPicPr>
          <p:cNvPr id="235" name="Captura de pantalla 2023-06-03 a la(s) 10.38.46.png" descr="Captura de pantalla 2023-06-03 a la(s) 10.38.46.png"/>
          <p:cNvPicPr>
            <a:picLocks noChangeAspect="1"/>
          </p:cNvPicPr>
          <p:nvPr/>
        </p:nvPicPr>
        <p:blipFill>
          <a:blip r:embed="rId2"/>
          <a:srcRect l="262" r="262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eploy de aplica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 de aplicación</a:t>
            </a:r>
          </a:p>
        </p:txBody>
      </p:sp>
      <p:sp>
        <p:nvSpPr>
          <p:cNvPr id="238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pic>
        <p:nvPicPr>
          <p:cNvPr id="240" name="Captura de pantalla 2023-06-03 a la(s) 10.38.56.png" descr="Captura de pantalla 2023-06-03 a la(s) 10.38.56.png"/>
          <p:cNvPicPr>
            <a:picLocks noChangeAspect="1"/>
          </p:cNvPicPr>
          <p:nvPr/>
        </p:nvPicPr>
        <p:blipFill>
          <a:blip r:embed="rId2"/>
          <a:srcRect l="156" r="156"/>
          <a:stretch>
            <a:fillRect/>
          </a:stretch>
        </p:blipFill>
        <p:spPr>
          <a:xfrm>
            <a:off x="3492389" y="345427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gistr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Registrar dispositivo</a:t>
            </a:r>
          </a:p>
        </p:txBody>
      </p:sp>
      <p:sp>
        <p:nvSpPr>
          <p:cNvPr id="243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sp>
        <p:nvSpPr>
          <p:cNvPr id="244" name="Navega a la Construir página y seleccionar Crear aplicación en el Aplicación personalizada mosaico:"/>
          <p:cNvSpPr txBox="1"/>
          <p:nvPr/>
        </p:nvSpPr>
        <p:spPr>
          <a:xfrm>
            <a:off x="1701993" y="5575598"/>
            <a:ext cx="365966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/>
              <a:t>Para registrar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dispositivos</a:t>
            </a:r>
            <a:r>
              <a:rPr lang="en-US" sz="3200" dirty="0"/>
              <a:t> </a:t>
            </a:r>
            <a:r>
              <a:rPr lang="en-US" sz="3200" dirty="0" err="1"/>
              <a:t>seleccionamos</a:t>
            </a:r>
            <a:r>
              <a:rPr lang="en-US" sz="3200" dirty="0"/>
              <a:t> la </a:t>
            </a:r>
            <a:r>
              <a:rPr lang="en-US" sz="3200" dirty="0" err="1"/>
              <a:t>opción</a:t>
            </a:r>
            <a:r>
              <a:rPr lang="en-US" sz="3200" dirty="0"/>
              <a:t> </a:t>
            </a:r>
            <a:r>
              <a:rPr lang="en-US" sz="3200" dirty="0" err="1"/>
              <a:t>correspondiente</a:t>
            </a:r>
            <a:endParaRPr sz="3200" dirty="0"/>
          </a:p>
        </p:txBody>
      </p:sp>
      <p:pic>
        <p:nvPicPr>
          <p:cNvPr id="245" name="create-device.png" descr="create-device.png"/>
          <p:cNvPicPr>
            <a:picLocks noChangeAspect="1"/>
          </p:cNvPicPr>
          <p:nvPr/>
        </p:nvPicPr>
        <p:blipFill>
          <a:blip r:embed="rId2"/>
          <a:srcRect t="6030" b="2405"/>
          <a:stretch>
            <a:fillRect/>
          </a:stretch>
        </p:blipFill>
        <p:spPr>
          <a:xfrm>
            <a:off x="6666627" y="3397120"/>
            <a:ext cx="15647924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gistr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Registrar dispositivo</a:t>
            </a:r>
          </a:p>
        </p:txBody>
      </p:sp>
      <p:sp>
        <p:nvSpPr>
          <p:cNvPr id="248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sp>
        <p:nvSpPr>
          <p:cNvPr id="249" name="Navega a la Construir página y seleccionar Crear aplicación en el Aplicación personalizada mosaico:"/>
          <p:cNvSpPr txBox="1"/>
          <p:nvPr/>
        </p:nvSpPr>
        <p:spPr>
          <a:xfrm>
            <a:off x="1044768" y="5821819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Seguimos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pasos para </a:t>
            </a:r>
            <a:r>
              <a:rPr lang="en-US" sz="3200" dirty="0" err="1"/>
              <a:t>conectar</a:t>
            </a:r>
            <a:r>
              <a:rPr lang="en-US" sz="3200" dirty="0"/>
              <a:t> </a:t>
            </a:r>
            <a:r>
              <a:rPr lang="en-US" sz="3200" dirty="0" err="1"/>
              <a:t>nuestro</a:t>
            </a:r>
            <a:r>
              <a:rPr lang="en-US" sz="3200" dirty="0"/>
              <a:t> </a:t>
            </a:r>
            <a:r>
              <a:rPr lang="en-US" sz="3200" dirty="0" err="1"/>
              <a:t>dispositivo</a:t>
            </a:r>
            <a:endParaRPr sz="3200" dirty="0"/>
          </a:p>
        </p:txBody>
      </p:sp>
      <p:pic>
        <p:nvPicPr>
          <p:cNvPr id="250" name="Captura de pantalla 2023-06-03 a la(s) 10.40.00.png" descr="Captura de pantalla 2023-06-03 a la(s) 10.40.00.png"/>
          <p:cNvPicPr>
            <a:picLocks noChangeAspect="1"/>
          </p:cNvPicPr>
          <p:nvPr/>
        </p:nvPicPr>
        <p:blipFill>
          <a:blip r:embed="rId2"/>
          <a:srcRect l="435" r="435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scargar la aplicación en tu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Descargar la aplicación en tu dispositivo</a:t>
            </a:r>
          </a:p>
        </p:txBody>
      </p:sp>
      <p:sp>
        <p:nvSpPr>
          <p:cNvPr id="253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54" name="Navega a la Construir página y seleccionar Crear aplicación en el Aplicación personalizada mosaico:"/>
          <p:cNvSpPr txBox="1"/>
          <p:nvPr/>
        </p:nvSpPr>
        <p:spPr>
          <a:xfrm>
            <a:off x="1044768" y="6068040"/>
            <a:ext cx="365966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Descarga</a:t>
            </a:r>
            <a:r>
              <a:rPr lang="en-US" sz="3200" dirty="0"/>
              <a:t> la </a:t>
            </a:r>
            <a:r>
              <a:rPr lang="en-US" sz="3200" dirty="0" err="1"/>
              <a:t>aplicación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tu</a:t>
            </a:r>
            <a:r>
              <a:rPr lang="en-US" sz="3200" dirty="0"/>
              <a:t> </a:t>
            </a:r>
            <a:r>
              <a:rPr lang="en-US" sz="3200" dirty="0" err="1"/>
              <a:t>teléfono</a:t>
            </a:r>
            <a:endParaRPr sz="3200" dirty="0"/>
          </a:p>
        </p:txBody>
      </p:sp>
      <p:pic>
        <p:nvPicPr>
          <p:cNvPr id="255" name="Captura de pantalla 2023-06-03 a la(s) 10.41.32.png" descr="Captura de pantalla 2023-06-03 a la(s) 10.41.32.png"/>
          <p:cNvPicPr>
            <a:picLocks noChangeAspect="1"/>
          </p:cNvPicPr>
          <p:nvPr/>
        </p:nvPicPr>
        <p:blipFill>
          <a:blip r:embed="rId2"/>
          <a:srcRect l="262" r="262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onectar teléfono a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Conectar teléfono a IoT Central</a:t>
            </a:r>
          </a:p>
        </p:txBody>
      </p:sp>
      <p:sp>
        <p:nvSpPr>
          <p:cNvPr id="258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59" name="Navega a la Construir página y seleccionar Crear aplicación en el Aplicación personalizada mosaico:"/>
          <p:cNvSpPr txBox="1"/>
          <p:nvPr/>
        </p:nvSpPr>
        <p:spPr>
          <a:xfrm>
            <a:off x="1044768" y="5821819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/>
              <a:t>Una </a:t>
            </a:r>
            <a:r>
              <a:rPr lang="en-US" sz="3200" dirty="0" err="1"/>
              <a:t>vez</a:t>
            </a:r>
            <a:r>
              <a:rPr lang="en-US" sz="3200" dirty="0"/>
              <a:t> </a:t>
            </a:r>
            <a:r>
              <a:rPr lang="en-US" sz="3200" dirty="0" err="1"/>
              <a:t>descargado</a:t>
            </a:r>
            <a:r>
              <a:rPr lang="en-US" sz="3200" dirty="0"/>
              <a:t> scaena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código</a:t>
            </a:r>
            <a:r>
              <a:rPr lang="en-US" sz="3200" dirty="0"/>
              <a:t> QR que </a:t>
            </a:r>
            <a:r>
              <a:rPr lang="en-US" sz="3200" dirty="0" err="1"/>
              <a:t>aparece</a:t>
            </a:r>
            <a:endParaRPr sz="3200" dirty="0"/>
          </a:p>
        </p:txBody>
      </p:sp>
      <p:pic>
        <p:nvPicPr>
          <p:cNvPr id="260" name="Captura de pantalla 2023-06-03 a la(s) 10.42.33.png" descr="Captura de pantalla 2023-06-03 a la(s) 10.42.33.png"/>
          <p:cNvPicPr>
            <a:picLocks noChangeAspect="1"/>
          </p:cNvPicPr>
          <p:nvPr/>
        </p:nvPicPr>
        <p:blipFill>
          <a:blip r:embed="rId2"/>
          <a:srcRect t="7965" b="7965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ectar teléfono a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Conectar teléfono a IoT Central</a:t>
            </a:r>
          </a:p>
        </p:txBody>
      </p:sp>
      <p:sp>
        <p:nvSpPr>
          <p:cNvPr id="263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64" name="Navega a la Construir página y seleccionar Crear aplicación en el Aplicación personalizada mosaico:"/>
          <p:cNvSpPr txBox="1"/>
          <p:nvPr/>
        </p:nvSpPr>
        <p:spPr>
          <a:xfrm>
            <a:off x="1044768" y="6314262"/>
            <a:ext cx="365966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Presionamos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botón</a:t>
            </a:r>
            <a:r>
              <a:rPr lang="en-US" sz="3200" dirty="0"/>
              <a:t> de Scan</a:t>
            </a:r>
            <a:endParaRPr sz="3200" dirty="0"/>
          </a:p>
        </p:txBody>
      </p:sp>
      <p:pic>
        <p:nvPicPr>
          <p:cNvPr id="265" name="IMG_8581.PNG" descr="IMG_858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10560" y="3334550"/>
            <a:ext cx="5374116" cy="955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G_8582.PNG" descr="IMG_858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84994" y="3326030"/>
            <a:ext cx="5383697" cy="957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onectar teléfono a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Conectar teléfono a IoT Central</a:t>
            </a:r>
          </a:p>
        </p:txBody>
      </p:sp>
      <p:sp>
        <p:nvSpPr>
          <p:cNvPr id="269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pic>
        <p:nvPicPr>
          <p:cNvPr id="271" name="Captura de pantalla 2023-06-03 a la(s) 10.43.48.png" descr="Captura de pantalla 2023-06-03 a la(s) 10.43.48.png"/>
          <p:cNvPicPr>
            <a:picLocks noChangeAspect="1"/>
          </p:cNvPicPr>
          <p:nvPr/>
        </p:nvPicPr>
        <p:blipFill>
          <a:blip r:embed="rId2"/>
          <a:srcRect t="7965" b="7965"/>
          <a:stretch>
            <a:fillRect/>
          </a:stretch>
        </p:blipFill>
        <p:spPr>
          <a:xfrm>
            <a:off x="3349514" y="345427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onectar teléfono a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Conectar teléfono a IoT Central</a:t>
            </a:r>
          </a:p>
        </p:txBody>
      </p:sp>
      <p:sp>
        <p:nvSpPr>
          <p:cNvPr id="274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75" name="Navega a la Construir página y seleccionar Crear aplicación en el Aplicación personalizada mosaico:"/>
          <p:cNvSpPr txBox="1"/>
          <p:nvPr/>
        </p:nvSpPr>
        <p:spPr>
          <a:xfrm>
            <a:off x="1206500" y="5549124"/>
            <a:ext cx="365966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/>
              <a:t>Una </a:t>
            </a:r>
            <a:r>
              <a:rPr lang="en-US" sz="3200" dirty="0" err="1"/>
              <a:t>vez</a:t>
            </a:r>
            <a:r>
              <a:rPr lang="en-US" sz="3200" dirty="0"/>
              <a:t> </a:t>
            </a:r>
            <a:r>
              <a:rPr lang="en-US" sz="3200" dirty="0" err="1"/>
              <a:t>conectado</a:t>
            </a:r>
            <a:r>
              <a:rPr lang="en-US" sz="3200" dirty="0"/>
              <a:t> se </a:t>
            </a:r>
            <a:r>
              <a:rPr lang="en-US" sz="3200" dirty="0" err="1"/>
              <a:t>visualiza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datos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sensors de </a:t>
            </a:r>
            <a:r>
              <a:rPr lang="en-US" sz="3200" dirty="0" err="1"/>
              <a:t>nuestro</a:t>
            </a:r>
            <a:r>
              <a:rPr lang="en-US" sz="3200" dirty="0"/>
              <a:t> smartphone</a:t>
            </a:r>
            <a:endParaRPr sz="3200" dirty="0"/>
          </a:p>
        </p:txBody>
      </p:sp>
      <p:pic>
        <p:nvPicPr>
          <p:cNvPr id="276" name="IMG_8583.PNG" descr="IMG_858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12467" y="3326029"/>
            <a:ext cx="5383697" cy="957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G_8584.PNG" descr="IMG_858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84994" y="3326030"/>
            <a:ext cx="5383697" cy="957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ernando Contrer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Fernando Contrera</a:t>
            </a:r>
          </a:p>
        </p:txBody>
      </p:sp>
      <p:sp>
        <p:nvSpPr>
          <p:cNvPr id="157" name="Gestión IoT en la nub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Gestión IoT en la nube</a:t>
            </a:r>
          </a:p>
        </p:txBody>
      </p:sp>
      <p:sp>
        <p:nvSpPr>
          <p:cNvPr id="158" name="Administración de nuestros dispositivos con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Administración de nuestros dispositivos con </a:t>
            </a:r>
          </a:p>
          <a:p>
            <a:r>
              <a:t>Microsoft Azure IoT Central</a:t>
            </a:r>
          </a:p>
        </p:txBody>
      </p:sp>
      <p:pic>
        <p:nvPicPr>
          <p:cNvPr id="159" name="icons8-microsoft-480.png" descr="icons8-microsoft-4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05" y="813901"/>
            <a:ext cx="1988431" cy="19884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715730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Visualiza tus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Visualiza tus datos</a:t>
            </a:r>
          </a:p>
        </p:txBody>
      </p:sp>
      <p:sp>
        <p:nvSpPr>
          <p:cNvPr id="280" name="IoT Plug and Pl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Plug and Play</a:t>
            </a:r>
          </a:p>
        </p:txBody>
      </p:sp>
      <p:sp>
        <p:nvSpPr>
          <p:cNvPr id="281" name="Navega a la Construir página y seleccionar Crear aplicación en el Aplicación personalizada mosaico:"/>
          <p:cNvSpPr txBox="1"/>
          <p:nvPr/>
        </p:nvSpPr>
        <p:spPr>
          <a:xfrm>
            <a:off x="781160" y="5401191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sz="3200" dirty="0" err="1"/>
              <a:t>Ingresa</a:t>
            </a:r>
            <a:r>
              <a:rPr lang="en-US" sz="3200" dirty="0"/>
              <a:t> a </a:t>
            </a:r>
            <a:r>
              <a:rPr lang="en-US" sz="3200" dirty="0" err="1"/>
              <a:t>tu</a:t>
            </a:r>
            <a:r>
              <a:rPr lang="en-US" sz="3200" dirty="0"/>
              <a:t> </a:t>
            </a:r>
            <a:r>
              <a:rPr lang="en-US" sz="3200" dirty="0" err="1"/>
              <a:t>dispositivo</a:t>
            </a:r>
            <a:r>
              <a:rPr lang="en-US" sz="3200" dirty="0"/>
              <a:t> y </a:t>
            </a:r>
            <a:r>
              <a:rPr lang="en-US" sz="3200" dirty="0" err="1"/>
              <a:t>visualiza</a:t>
            </a:r>
            <a:r>
              <a:rPr lang="en-US" sz="3200" dirty="0"/>
              <a:t> la </a:t>
            </a:r>
            <a:r>
              <a:rPr lang="en-US" sz="3200" dirty="0" err="1"/>
              <a:t>conexión</a:t>
            </a:r>
            <a:r>
              <a:rPr sz="3200" dirty="0"/>
              <a:t>:</a:t>
            </a:r>
          </a:p>
        </p:txBody>
      </p:sp>
      <p:pic>
        <p:nvPicPr>
          <p:cNvPr id="282" name="Captura de pantalla 2023-06-03 a la(s) 10.50.15.png" descr="Captura de pantalla 2023-06-03 a la(s) 10.50.15.png"/>
          <p:cNvPicPr>
            <a:picLocks noChangeAspect="1"/>
          </p:cNvPicPr>
          <p:nvPr/>
        </p:nvPicPr>
        <p:blipFill>
          <a:blip r:embed="rId2"/>
          <a:srcRect l="470" r="470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Envía comandos desde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Envía comandos desde IoT Central</a:t>
            </a:r>
          </a:p>
        </p:txBody>
      </p:sp>
      <p:sp>
        <p:nvSpPr>
          <p:cNvPr id="285" name="A tu dispositivo y sensor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A tu dispositivo y sensores</a:t>
            </a:r>
          </a:p>
        </p:txBody>
      </p:sp>
      <p:sp>
        <p:nvSpPr>
          <p:cNvPr id="286" name="Navega a la Construir página y seleccionar Crear aplicación en el Aplicación personalizada mosaico:"/>
          <p:cNvSpPr txBox="1"/>
          <p:nvPr/>
        </p:nvSpPr>
        <p:spPr>
          <a:xfrm>
            <a:off x="19943172" y="743079"/>
            <a:ext cx="365966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En</a:t>
            </a:r>
            <a:r>
              <a:rPr lang="en-US" sz="3200" dirty="0"/>
              <a:t> la </a:t>
            </a:r>
            <a:r>
              <a:rPr lang="en-US" sz="3200" dirty="0" err="1"/>
              <a:t>pestaña</a:t>
            </a:r>
            <a:r>
              <a:rPr lang="en-US" sz="3200" dirty="0"/>
              <a:t> de commandos </a:t>
            </a:r>
            <a:r>
              <a:rPr lang="en-US" sz="3200" dirty="0" err="1"/>
              <a:t>ejecuta</a:t>
            </a:r>
            <a:r>
              <a:rPr lang="en-US" sz="3200" dirty="0"/>
              <a:t> la function </a:t>
            </a:r>
            <a:r>
              <a:rPr lang="en-US" sz="3200" dirty="0" err="1"/>
              <a:t>LigthOn</a:t>
            </a:r>
            <a:r>
              <a:rPr sz="3200" dirty="0"/>
              <a:t>:</a:t>
            </a:r>
          </a:p>
        </p:txBody>
      </p:sp>
      <p:pic>
        <p:nvPicPr>
          <p:cNvPr id="287" name="Captura de pantalla 2023-06-03 a la(s) 10.52.24.png" descr="Captura de pantalla 2023-06-03 a la(s) 10.52.24.png"/>
          <p:cNvPicPr>
            <a:picLocks noChangeAspect="1"/>
          </p:cNvPicPr>
          <p:nvPr/>
        </p:nvPicPr>
        <p:blipFill>
          <a:blip r:embed="rId2"/>
          <a:srcRect l="101" r="101"/>
          <a:stretch>
            <a:fillRect/>
          </a:stretch>
        </p:blipFill>
        <p:spPr>
          <a:xfrm>
            <a:off x="2893047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Envía comandos desde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Envía comandos desde IoT Central</a:t>
            </a:r>
          </a:p>
        </p:txBody>
      </p:sp>
      <p:sp>
        <p:nvSpPr>
          <p:cNvPr id="290" name="A tu dispositivo y sensor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A tu dispositivo y sensores</a:t>
            </a:r>
          </a:p>
        </p:txBody>
      </p:sp>
      <p:sp>
        <p:nvSpPr>
          <p:cNvPr id="291" name="Navega a la Construir página y seleccionar Crear aplicación en el Aplicación personalizada mosaico:"/>
          <p:cNvSpPr txBox="1"/>
          <p:nvPr/>
        </p:nvSpPr>
        <p:spPr>
          <a:xfrm>
            <a:off x="1044768" y="5706567"/>
            <a:ext cx="3659668" cy="23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Construir página y seleccionar Crear aplicación en el Aplicación personalizada mosaico:</a:t>
            </a:r>
          </a:p>
        </p:txBody>
      </p:sp>
      <p:pic>
        <p:nvPicPr>
          <p:cNvPr id="292" name="IMG_8585.PNG" descr="IMG_8585.PNG"/>
          <p:cNvPicPr>
            <a:picLocks noChangeAspect="1"/>
          </p:cNvPicPr>
          <p:nvPr/>
        </p:nvPicPr>
        <p:blipFill>
          <a:blip r:embed="rId2"/>
          <a:srcRect t="35229" b="35229"/>
          <a:stretch>
            <a:fillRect/>
          </a:stretch>
        </p:blipFill>
        <p:spPr>
          <a:xfrm>
            <a:off x="5378339" y="339711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Envía comandos desde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Envía comandos desde IoT Central</a:t>
            </a:r>
          </a:p>
        </p:txBody>
      </p:sp>
      <p:sp>
        <p:nvSpPr>
          <p:cNvPr id="295" name="A tu dispositivo y sensor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A tu dispositivo y sensores</a:t>
            </a:r>
          </a:p>
        </p:txBody>
      </p:sp>
      <p:sp>
        <p:nvSpPr>
          <p:cNvPr id="296" name="Navega a la Construir página y seleccionar Crear aplicación en el Aplicación personalizada mosaico:"/>
          <p:cNvSpPr txBox="1"/>
          <p:nvPr/>
        </p:nvSpPr>
        <p:spPr>
          <a:xfrm>
            <a:off x="1044768" y="5706567"/>
            <a:ext cx="3659668" cy="23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Construir página y seleccionar Crear aplicación en el Aplicación personalizada mosaico:</a:t>
            </a:r>
          </a:p>
        </p:txBody>
      </p:sp>
      <p:pic>
        <p:nvPicPr>
          <p:cNvPr id="297" name="Captura de pantalla 2023-06-03 a la(s) 10.54.06.png" descr="Captura de pantalla 2023-06-03 a la(s) 10.54.06.png"/>
          <p:cNvPicPr>
            <a:picLocks noChangeAspect="1"/>
          </p:cNvPicPr>
          <p:nvPr/>
        </p:nvPicPr>
        <p:blipFill>
          <a:blip r:embed="rId2"/>
          <a:srcRect t="3" b="3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Envíe telemetría desde un dispositivo a Azure IoT Centr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11252" spc="-225"/>
            </a:lvl1pPr>
          </a:lstStyle>
          <a:p>
            <a:r>
              <a:t>Envíe telemetría desde un dispositivo a Azure IoT Central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quisitos previ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Requisitos previos</a:t>
            </a:r>
          </a:p>
        </p:txBody>
      </p:sp>
      <p:sp>
        <p:nvSpPr>
          <p:cNvPr id="302" name="Subtítulo de diapositiv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Este inicio rápido se ejecuta en Windows, Linux y Raspberry Pi. Se ha probado en las siguientes versiones del sistema operativo y del dispositivo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999437">
              <a:spcBef>
                <a:spcPts val="3600"/>
              </a:spcBef>
              <a:buSzTx/>
              <a:buNone/>
              <a:defRPr sz="3936"/>
            </a:pPr>
            <a:r>
              <a:t>Este inicio rápido se ejecuta en Windows, Linux y Raspberry Pi. Se ha probado en las siguientes versiones del sistema operativo y del dispositivo: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Windows 10 o Windows 11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Ubuntu 20.04 LTS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Raspberry Pi OS ( Raspbian ) versión 10, que se ejecuta en un Raspberry Pi 3 Modelo B +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MacOS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t>Instale los siguientes requisitos previos en su máquina de desarrollo: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u="sng">
                <a:hlinkClick r:id="rId2"/>
              </a:rPr>
              <a:t>Python</a:t>
            </a:r>
            <a:r>
              <a:t> versión 3.7 o posterior. Para verificar su versión de Python, ejecute python3 —version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u="sng">
                <a:hlinkClick r:id="rId3"/>
              </a:rPr>
              <a:t>Git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aptura de pantalla 2023-06-03 a la(s) 10.50.15.png"/>
          <p:cNvPicPr>
            <a:picLocks noGrp="1" noChangeAspect="1"/>
          </p:cNvPicPr>
          <p:nvPr>
            <p:ph type="pic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5283" y="2779097"/>
            <a:ext cx="15673434" cy="8157805"/>
          </a:xfrm>
          <a:prstGeom prst="rect">
            <a:avLst/>
          </a:prstGeom>
        </p:spPr>
      </p:pic>
      <p:sp>
        <p:nvSpPr>
          <p:cNvPr id="205" name="IoT Plug and Play"/>
          <p:cNvSpPr txBox="1">
            <a:spLocks noGrp="1"/>
          </p:cNvSpPr>
          <p:nvPr>
            <p:ph type="title" idx="4294967295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IoT Plug and Play</a:t>
            </a:r>
          </a:p>
        </p:txBody>
      </p:sp>
    </p:spTree>
    <p:extLst>
      <p:ext uri="{BB962C8B-B14F-4D97-AF65-F5344CB8AC3E}">
        <p14:creationId xmlns:p14="http://schemas.microsoft.com/office/powerpoint/2010/main" val="14827581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gistr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Registrar dispositivo</a:t>
            </a:r>
          </a:p>
        </p:txBody>
      </p:sp>
      <p:sp>
        <p:nvSpPr>
          <p:cNvPr id="306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sp>
        <p:nvSpPr>
          <p:cNvPr id="307" name="Navega a la Construir página y seleccionar Crear aplicación en el Aplicación personalizada mosaico:"/>
          <p:cNvSpPr txBox="1"/>
          <p:nvPr/>
        </p:nvSpPr>
        <p:spPr>
          <a:xfrm>
            <a:off x="18113568" y="1198721"/>
            <a:ext cx="506393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Agregamos</a:t>
            </a:r>
            <a:r>
              <a:rPr lang="en-US" sz="3200" dirty="0"/>
              <a:t> </a:t>
            </a:r>
            <a:r>
              <a:rPr lang="en-US" sz="3200" dirty="0" err="1"/>
              <a:t>otro</a:t>
            </a:r>
            <a:r>
              <a:rPr lang="en-US" sz="3200" dirty="0"/>
              <a:t> </a:t>
            </a:r>
            <a:r>
              <a:rPr lang="en-US" sz="3200" dirty="0" err="1"/>
              <a:t>dispositivo</a:t>
            </a:r>
            <a:r>
              <a:rPr lang="en-US" sz="3200" dirty="0"/>
              <a:t> </a:t>
            </a:r>
            <a:r>
              <a:rPr lang="en-US" sz="3200" dirty="0" err="1"/>
              <a:t>dentro</a:t>
            </a:r>
            <a:r>
              <a:rPr lang="en-US" sz="3200" dirty="0"/>
              <a:t> de la </a:t>
            </a:r>
            <a:r>
              <a:rPr lang="en-US" sz="3200" dirty="0" err="1"/>
              <a:t>misma</a:t>
            </a:r>
            <a:r>
              <a:rPr lang="en-US" sz="3200" dirty="0"/>
              <a:t> </a:t>
            </a:r>
            <a:r>
              <a:rPr lang="en-US" sz="3200" dirty="0" err="1"/>
              <a:t>aplicación</a:t>
            </a:r>
            <a:r>
              <a:rPr sz="3200" dirty="0"/>
              <a:t>:</a:t>
            </a:r>
          </a:p>
        </p:txBody>
      </p:sp>
      <p:pic>
        <p:nvPicPr>
          <p:cNvPr id="308" name="create-device.png" descr="create-device.png"/>
          <p:cNvPicPr>
            <a:picLocks noChangeAspect="1"/>
          </p:cNvPicPr>
          <p:nvPr/>
        </p:nvPicPr>
        <p:blipFill>
          <a:blip r:embed="rId2"/>
          <a:srcRect t="6030" b="2405"/>
          <a:stretch>
            <a:fillRect/>
          </a:stretch>
        </p:blipFill>
        <p:spPr>
          <a:xfrm>
            <a:off x="4017212" y="3187699"/>
            <a:ext cx="15647924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gistr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Registrar dispositivo</a:t>
            </a:r>
          </a:p>
        </p:txBody>
      </p:sp>
      <p:sp>
        <p:nvSpPr>
          <p:cNvPr id="311" name="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IoT Central</a:t>
            </a:r>
          </a:p>
        </p:txBody>
      </p:sp>
      <p:sp>
        <p:nvSpPr>
          <p:cNvPr id="312" name="Navega a la Construir página y seleccionar Crear aplicación en el Aplicación personalizada mosaico:"/>
          <p:cNvSpPr txBox="1"/>
          <p:nvPr/>
        </p:nvSpPr>
        <p:spPr>
          <a:xfrm>
            <a:off x="1044768" y="5706567"/>
            <a:ext cx="3659668" cy="23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Navega a la Construir página y seleccionar Crear aplicación en el Aplicación personalizada mosaico:</a:t>
            </a:r>
          </a:p>
        </p:txBody>
      </p:sp>
      <p:pic>
        <p:nvPicPr>
          <p:cNvPr id="313" name="Captura de pantalla 2023-06-03 a la(s) 14.06.16.png" descr="Captura de pantalla 2023-06-03 a la(s) 14.06.16.png"/>
          <p:cNvPicPr>
            <a:picLocks noChangeAspect="1"/>
          </p:cNvPicPr>
          <p:nvPr/>
        </p:nvPicPr>
        <p:blipFill>
          <a:blip r:embed="rId2"/>
          <a:srcRect l="135" r="135"/>
          <a:stretch>
            <a:fillRect/>
          </a:stretch>
        </p:blipFill>
        <p:spPr>
          <a:xfrm>
            <a:off x="5378339" y="33971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figuración bá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básica</a:t>
            </a:r>
          </a:p>
        </p:txBody>
      </p:sp>
      <p:sp>
        <p:nvSpPr>
          <p:cNvPr id="316" name="En computado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computador</a:t>
            </a:r>
            <a:endParaRPr dirty="0"/>
          </a:p>
        </p:txBody>
      </p:sp>
      <p:sp>
        <p:nvSpPr>
          <p:cNvPr id="317" name="Navega a la Construir página y seleccionar Crear aplicación en el Aplicación personalizada mosaico:"/>
          <p:cNvSpPr txBox="1"/>
          <p:nvPr/>
        </p:nvSpPr>
        <p:spPr>
          <a:xfrm>
            <a:off x="14603639" y="952500"/>
            <a:ext cx="9112251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Configurar</a:t>
            </a:r>
            <a:r>
              <a:rPr lang="en-US" sz="3200" dirty="0"/>
              <a:t> las variables </a:t>
            </a:r>
            <a:r>
              <a:rPr lang="en-US" sz="3200" dirty="0" err="1"/>
              <a:t>globales</a:t>
            </a:r>
            <a:r>
              <a:rPr lang="en-US" sz="3200" dirty="0"/>
              <a:t> de </a:t>
            </a:r>
            <a:r>
              <a:rPr lang="en-US" sz="3200" dirty="0" err="1"/>
              <a:t>entorno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la </a:t>
            </a:r>
            <a:r>
              <a:rPr lang="en-US" sz="3200" dirty="0" err="1"/>
              <a:t>máquina</a:t>
            </a:r>
            <a:r>
              <a:rPr lang="en-US" sz="3200" dirty="0"/>
              <a:t> </a:t>
            </a:r>
            <a:r>
              <a:rPr lang="en-US" sz="3200" dirty="0" err="1"/>
              <a:t>rellenando</a:t>
            </a:r>
            <a:r>
              <a:rPr lang="en-US" sz="3200" dirty="0"/>
              <a:t> con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valores</a:t>
            </a:r>
            <a:r>
              <a:rPr lang="en-US" sz="3200" dirty="0"/>
              <a:t> </a:t>
            </a:r>
            <a:r>
              <a:rPr lang="en-US" sz="3200" dirty="0" err="1"/>
              <a:t>desplegados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portal</a:t>
            </a:r>
            <a:r>
              <a:rPr sz="3200" dirty="0"/>
              <a:t>:</a:t>
            </a:r>
            <a:endParaRPr lang="en-US" sz="3200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s-PY" sz="3200" dirty="0"/>
              <a:t>Id_scope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s-PY" sz="3200" dirty="0"/>
              <a:t>Device_key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s-PY" sz="3200" dirty="0"/>
              <a:t>Primary_key</a:t>
            </a:r>
          </a:p>
        </p:txBody>
      </p:sp>
      <p:pic>
        <p:nvPicPr>
          <p:cNvPr id="318" name="Captura de pantalla 2023-06-03 a la(s) 14.18.45.png" descr="Captura de pantalla 2023-06-03 a la(s) 14.18.45.png"/>
          <p:cNvPicPr>
            <a:picLocks noChangeAspect="1"/>
          </p:cNvPicPr>
          <p:nvPr/>
        </p:nvPicPr>
        <p:blipFill>
          <a:blip r:embed="rId2"/>
          <a:srcRect t="2641" b="2641"/>
          <a:stretch>
            <a:fillRect/>
          </a:stretch>
        </p:blipFill>
        <p:spPr>
          <a:xfrm>
            <a:off x="2165349" y="3473320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4887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Captura de pantalla 2023-06-04 a la(s) 11.42.52.png" descr="Captura de pantalla 2023-06-04 a la(s) 11.42.52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5966" r="5966"/>
          <a:stretch>
            <a:fillRect/>
          </a:stretch>
        </p:blipFill>
        <p:spPr>
          <a:xfrm>
            <a:off x="12192000" y="1270000"/>
            <a:ext cx="10922001" cy="11188700"/>
          </a:xfrm>
          <a:prstGeom prst="rect">
            <a:avLst/>
          </a:prstGeom>
        </p:spPr>
      </p:pic>
      <p:sp>
        <p:nvSpPr>
          <p:cNvPr id="162" name="¿Qué es Microsoft Cloud?"/>
          <p:cNvSpPr txBox="1">
            <a:spLocks noGrp="1"/>
          </p:cNvSpPr>
          <p:nvPr>
            <p:ph type="title"/>
          </p:nvPr>
        </p:nvSpPr>
        <p:spPr>
          <a:xfrm>
            <a:off x="1206500" y="1269999"/>
            <a:ext cx="9779000" cy="4096869"/>
          </a:xfrm>
          <a:prstGeom prst="rect">
            <a:avLst/>
          </a:prstGeom>
        </p:spPr>
        <p:txBody>
          <a:bodyPr/>
          <a:lstStyle/>
          <a:p>
            <a:r>
              <a:t>¿Qué es Microsoft Cloud?</a:t>
            </a:r>
          </a:p>
        </p:txBody>
      </p:sp>
      <p:sp>
        <p:nvSpPr>
          <p:cNvPr id="163" name="Es una plataforma tecnológica compuesta por productos y soluciones que permiten a las organizaciones escalar para producir mayor valor."/>
          <p:cNvSpPr txBox="1">
            <a:spLocks noGrp="1"/>
          </p:cNvSpPr>
          <p:nvPr>
            <p:ph type="body" sz="quarter" idx="1"/>
          </p:nvPr>
        </p:nvSpPr>
        <p:spPr>
          <a:xfrm>
            <a:off x="1206500" y="5780949"/>
            <a:ext cx="9779000" cy="5385425"/>
          </a:xfrm>
          <a:prstGeom prst="rect">
            <a:avLst/>
          </a:prstGeom>
        </p:spPr>
        <p:txBody>
          <a:bodyPr/>
          <a:lstStyle/>
          <a:p>
            <a:r>
              <a:t>Es una plataforma tecnológica compuesta por productos y soluciones que permiten a las organizaciones escalar para producir mayor valor.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figuración bá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básica</a:t>
            </a:r>
          </a:p>
        </p:txBody>
      </p:sp>
      <p:sp>
        <p:nvSpPr>
          <p:cNvPr id="316" name="En computado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Variables de </a:t>
            </a:r>
            <a:r>
              <a:rPr lang="en-US" dirty="0" err="1"/>
              <a:t>entorno</a:t>
            </a:r>
            <a:endParaRPr dirty="0"/>
          </a:p>
        </p:txBody>
      </p:sp>
      <p:sp>
        <p:nvSpPr>
          <p:cNvPr id="317" name="Navega a la Construir página y seleccionar Crear aplicación en el Aplicación personalizada mosaico:"/>
          <p:cNvSpPr txBox="1"/>
          <p:nvPr/>
        </p:nvSpPr>
        <p:spPr>
          <a:xfrm>
            <a:off x="1206500" y="4000330"/>
            <a:ext cx="1580715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3200" dirty="0"/>
              <a:t>set IOTHUB_DEVICE_SECURITY_TYPE=DPS</a:t>
            </a:r>
          </a:p>
          <a:p>
            <a:pPr algn="l"/>
            <a:r>
              <a:rPr lang="en-US" sz="3200" dirty="0"/>
              <a:t>set IOTHUB_DEVICE_DPS_ID_SCOPE=&lt;application ID scope&gt;</a:t>
            </a:r>
          </a:p>
          <a:p>
            <a:pPr algn="l"/>
            <a:r>
              <a:rPr lang="en-US" sz="3200" dirty="0"/>
              <a:t>set IOTHUB_DEVICE_DPS_DEVICE_KEY=&lt;device primary key&gt;</a:t>
            </a:r>
          </a:p>
          <a:p>
            <a:pPr algn="l"/>
            <a:r>
              <a:rPr lang="en-US" sz="3200" dirty="0"/>
              <a:t>set IOTHUB_DEVICE_DPS_DEVICE_ID=&lt;your device ID&gt;</a:t>
            </a:r>
          </a:p>
          <a:p>
            <a:pPr algn="l"/>
            <a:r>
              <a:rPr lang="en-US" sz="3200" dirty="0"/>
              <a:t>set IOTHUB_DEVICE_DPS_ENDPOINT=</a:t>
            </a:r>
            <a:r>
              <a:rPr lang="en-US" sz="3200" dirty="0" err="1"/>
              <a:t>global.azure</a:t>
            </a:r>
            <a:r>
              <a:rPr lang="en-US" sz="3200" dirty="0"/>
              <a:t>-devices-</a:t>
            </a:r>
            <a:r>
              <a:rPr lang="en-US" sz="3200" dirty="0" err="1"/>
              <a:t>provisioning.net</a:t>
            </a:r>
            <a:endParaRPr lang="es-PY" sz="3200" dirty="0"/>
          </a:p>
        </p:txBody>
      </p:sp>
      <p:sp>
        <p:nvSpPr>
          <p:cNvPr id="5" name="Navega a la Construir página y seleccionar Crear aplicación en el Aplicación personalizada mosaico:">
            <a:extLst>
              <a:ext uri="{FF2B5EF4-FFF2-40B4-BE49-F238E27FC236}">
                <a16:creationId xmlns:a16="http://schemas.microsoft.com/office/drawing/2014/main" id="{A729A0C3-C266-0804-5C1A-D8854BF43EF5}"/>
              </a:ext>
            </a:extLst>
          </p:cNvPr>
          <p:cNvSpPr txBox="1"/>
          <p:nvPr/>
        </p:nvSpPr>
        <p:spPr>
          <a:xfrm>
            <a:off x="1206500" y="7150866"/>
            <a:ext cx="1580715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env:IOTHUB_DEVICE_SECURITY_TYPE</a:t>
            </a:r>
            <a:r>
              <a:rPr lang="en-US" sz="3200" dirty="0"/>
              <a:t>='DPS'</a:t>
            </a:r>
          </a:p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env:IOTHUB_DEVICE_DPS_ID_SCOPE</a:t>
            </a:r>
            <a:r>
              <a:rPr lang="en-US" sz="3200" dirty="0"/>
              <a:t>='&lt;application ID scope&gt;'</a:t>
            </a:r>
          </a:p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env:IOTHUB_DEVICE_DPS_DEVICE_KEY</a:t>
            </a:r>
            <a:r>
              <a:rPr lang="en-US" sz="3200" dirty="0"/>
              <a:t>='&lt;device primary key&gt;'</a:t>
            </a:r>
          </a:p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env:IOTHUB_DEVICE_DPS_DEVICE_ID</a:t>
            </a:r>
            <a:r>
              <a:rPr lang="en-US" sz="3200" dirty="0"/>
              <a:t>='&lt;your device ID&gt;'</a:t>
            </a:r>
          </a:p>
          <a:p>
            <a:pPr algn="l"/>
            <a:r>
              <a:rPr lang="en-US" sz="3200" dirty="0"/>
              <a:t>$</a:t>
            </a:r>
            <a:r>
              <a:rPr lang="en-US" sz="3200" dirty="0" err="1"/>
              <a:t>env:IOTHUB_DEVICE_DPS_ENDPOINT</a:t>
            </a:r>
            <a:r>
              <a:rPr lang="en-US" sz="3200" dirty="0"/>
              <a:t>='</a:t>
            </a:r>
            <a:r>
              <a:rPr lang="en-US" sz="3200" dirty="0" err="1"/>
              <a:t>global.azure</a:t>
            </a:r>
            <a:r>
              <a:rPr lang="en-US" sz="3200" dirty="0"/>
              <a:t>-devices-</a:t>
            </a:r>
            <a:r>
              <a:rPr lang="en-US" sz="3200" dirty="0" err="1"/>
              <a:t>provisioning.net</a:t>
            </a:r>
            <a:r>
              <a:rPr lang="en-US" sz="3200" dirty="0"/>
              <a:t>'</a:t>
            </a:r>
            <a:endParaRPr lang="es-PY" sz="3200" dirty="0"/>
          </a:p>
        </p:txBody>
      </p:sp>
      <p:sp>
        <p:nvSpPr>
          <p:cNvPr id="6" name="Navega a la Construir página y seleccionar Crear aplicación en el Aplicación personalizada mosaico:">
            <a:extLst>
              <a:ext uri="{FF2B5EF4-FFF2-40B4-BE49-F238E27FC236}">
                <a16:creationId xmlns:a16="http://schemas.microsoft.com/office/drawing/2014/main" id="{4F8985F2-F834-2948-A82B-AE8D65CCF1F9}"/>
              </a:ext>
            </a:extLst>
          </p:cNvPr>
          <p:cNvSpPr txBox="1"/>
          <p:nvPr/>
        </p:nvSpPr>
        <p:spPr>
          <a:xfrm>
            <a:off x="1206499" y="10554466"/>
            <a:ext cx="1580715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3200" dirty="0"/>
              <a:t>export IOTHUB_DEVICE_SECURITY_TYPE='DPS'</a:t>
            </a:r>
          </a:p>
          <a:p>
            <a:pPr algn="l"/>
            <a:r>
              <a:rPr lang="en-US" sz="3200" dirty="0"/>
              <a:t>export IOTHUB_DEVICE_DPS_ID_SCOPE='&lt;application ID scope&gt;'</a:t>
            </a:r>
          </a:p>
          <a:p>
            <a:pPr algn="l"/>
            <a:r>
              <a:rPr lang="en-US" sz="3200" dirty="0"/>
              <a:t>export IOTHUB_DEVICE_DPS_DEVICE_KEY='&lt;device primary key&gt;'</a:t>
            </a:r>
          </a:p>
          <a:p>
            <a:pPr algn="l"/>
            <a:r>
              <a:rPr lang="en-US" sz="3200" dirty="0"/>
              <a:t>export IOTHUB_DEVICE_DPS_DEVICE_ID='&lt;your device ID&gt;'</a:t>
            </a:r>
          </a:p>
          <a:p>
            <a:pPr algn="l"/>
            <a:r>
              <a:rPr lang="en-US" sz="3200" dirty="0"/>
              <a:t>export IOTHUB_DEVICE_DPS_ENDPOINT='</a:t>
            </a:r>
            <a:r>
              <a:rPr lang="en-US" sz="3200" dirty="0" err="1"/>
              <a:t>global.azure</a:t>
            </a:r>
            <a:r>
              <a:rPr lang="en-US" sz="3200" dirty="0"/>
              <a:t>-devices-</a:t>
            </a:r>
            <a:r>
              <a:rPr lang="en-US" sz="3200" dirty="0" err="1"/>
              <a:t>provisioning.net</a:t>
            </a:r>
            <a:r>
              <a:rPr lang="en-US" sz="3200" dirty="0"/>
              <a:t>'</a:t>
            </a:r>
            <a:endParaRPr lang="es-PY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458B31-D2C0-AF5B-3A54-666E3483D3F7}"/>
              </a:ext>
            </a:extLst>
          </p:cNvPr>
          <p:cNvSpPr txBox="1"/>
          <p:nvPr/>
        </p:nvSpPr>
        <p:spPr>
          <a:xfrm>
            <a:off x="1206499" y="3409947"/>
            <a:ext cx="285334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PY" sz="3200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Windows CMD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829113A-E086-32CC-8A0A-C18D8F94D441}"/>
              </a:ext>
            </a:extLst>
          </p:cNvPr>
          <p:cNvSpPr txBox="1"/>
          <p:nvPr/>
        </p:nvSpPr>
        <p:spPr>
          <a:xfrm>
            <a:off x="1275200" y="6560482"/>
            <a:ext cx="210634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PY" sz="3200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Powershell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63F3B3-BED2-DF2B-EE6C-F7F88F34C6DC}"/>
              </a:ext>
            </a:extLst>
          </p:cNvPr>
          <p:cNvSpPr txBox="1"/>
          <p:nvPr/>
        </p:nvSpPr>
        <p:spPr>
          <a:xfrm>
            <a:off x="1275200" y="10003884"/>
            <a:ext cx="318356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PY" sz="3200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Bash Linux/ Mac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onfiguración bá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básica</a:t>
            </a:r>
          </a:p>
        </p:txBody>
      </p:sp>
      <p:sp>
        <p:nvSpPr>
          <p:cNvPr id="321" name="Clonar SDK Io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Clonar SDK IoT</a:t>
            </a:r>
          </a:p>
        </p:txBody>
      </p:sp>
      <p:sp>
        <p:nvSpPr>
          <p:cNvPr id="322" name="Navega a la Construir página y seleccionar Crear aplicación en el Aplicación personalizada mosaico:"/>
          <p:cNvSpPr txBox="1"/>
          <p:nvPr/>
        </p:nvSpPr>
        <p:spPr>
          <a:xfrm>
            <a:off x="12700000" y="1101318"/>
            <a:ext cx="1092653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Clonamos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Código del </a:t>
            </a:r>
            <a:r>
              <a:rPr lang="en-US" sz="3200" dirty="0" err="1"/>
              <a:t>sdk</a:t>
            </a:r>
            <a:r>
              <a:rPr lang="en-US" sz="3200" dirty="0"/>
              <a:t> con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comando</a:t>
            </a:r>
            <a:r>
              <a:rPr sz="3200" dirty="0"/>
              <a:t>:</a:t>
            </a:r>
            <a:endParaRPr lang="en-US" sz="3200" dirty="0"/>
          </a:p>
          <a:p>
            <a:pPr algn="r"/>
            <a:r>
              <a:rPr lang="es-PY" sz="3200" dirty="0"/>
              <a:t>git clone --branch v2 https://github.com/Azure/azure-iot-sdk-python</a:t>
            </a:r>
            <a:endParaRPr sz="3200" dirty="0"/>
          </a:p>
        </p:txBody>
      </p:sp>
      <p:pic>
        <p:nvPicPr>
          <p:cNvPr id="323" name="Captura de pantalla 2023-06-03 a la(s) 14.19.44.png" descr="Captura de pantalla 2023-06-03 a la(s) 14.19.44.png"/>
          <p:cNvPicPr>
            <a:picLocks noChangeAspect="1"/>
          </p:cNvPicPr>
          <p:nvPr/>
        </p:nvPicPr>
        <p:blipFill>
          <a:blip r:embed="rId2"/>
          <a:srcRect t="2468" b="2468"/>
          <a:stretch>
            <a:fillRect/>
          </a:stretch>
        </p:blipFill>
        <p:spPr>
          <a:xfrm>
            <a:off x="3079749" y="3534031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onfiguración bási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Configuración básica</a:t>
            </a:r>
          </a:p>
        </p:txBody>
      </p:sp>
      <p:sp>
        <p:nvSpPr>
          <p:cNvPr id="326" name="Acceso a ejemp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Acceso a ejemplo</a:t>
            </a:r>
          </a:p>
        </p:txBody>
      </p:sp>
      <p:sp>
        <p:nvSpPr>
          <p:cNvPr id="327" name="Navega a la Construir página y seleccionar Crear aplicación en el Aplicación personalizada mosaico:"/>
          <p:cNvSpPr txBox="1"/>
          <p:nvPr/>
        </p:nvSpPr>
        <p:spPr>
          <a:xfrm>
            <a:off x="15519400" y="882014"/>
            <a:ext cx="810713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s-ES_tradnl" sz="3200"/>
              <a:t>Accedemos a la carpeta de ejemplos con el commando:</a:t>
            </a:r>
          </a:p>
          <a:p>
            <a:pPr algn="r"/>
            <a:r>
              <a:rPr lang="es-ES_tradnl" sz="3200"/>
              <a:t>cd azure-iot-sdk-python/samples/pnp </a:t>
            </a:r>
          </a:p>
        </p:txBody>
      </p:sp>
      <p:pic>
        <p:nvPicPr>
          <p:cNvPr id="328" name="Captura de pantalla 2023-06-03 a la(s) 14.20.42.png" descr="Captura de pantalla 2023-06-03 a la(s) 14.20.42.png"/>
          <p:cNvPicPr>
            <a:picLocks noChangeAspect="1"/>
          </p:cNvPicPr>
          <p:nvPr/>
        </p:nvPicPr>
        <p:blipFill>
          <a:blip r:embed="rId2"/>
          <a:srcRect t="2495" b="2495"/>
          <a:stretch>
            <a:fillRect/>
          </a:stretch>
        </p:blipFill>
        <p:spPr>
          <a:xfrm>
            <a:off x="3079749" y="3461385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Instala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Instalación</a:t>
            </a:r>
          </a:p>
        </p:txBody>
      </p:sp>
      <p:sp>
        <p:nvSpPr>
          <p:cNvPr id="331" name="Instalación de paquet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 err="1"/>
              <a:t>Instalación</a:t>
            </a:r>
            <a:r>
              <a:rPr dirty="0"/>
              <a:t> de </a:t>
            </a:r>
            <a:r>
              <a:rPr dirty="0" err="1"/>
              <a:t>paquetes</a:t>
            </a:r>
            <a:endParaRPr dirty="0"/>
          </a:p>
        </p:txBody>
      </p:sp>
      <p:sp>
        <p:nvSpPr>
          <p:cNvPr id="332" name="Navega a la Construir página y seleccionar Crear aplicación en el Aplicación personalizada mosaico:"/>
          <p:cNvSpPr txBox="1"/>
          <p:nvPr/>
        </p:nvSpPr>
        <p:spPr>
          <a:xfrm>
            <a:off x="14341668" y="706279"/>
            <a:ext cx="921683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Dentro</a:t>
            </a:r>
            <a:r>
              <a:rPr lang="en-US" sz="3200" dirty="0"/>
              <a:t> de la </a:t>
            </a:r>
            <a:r>
              <a:rPr lang="en-US" sz="3200" dirty="0" err="1"/>
              <a:t>carpeta</a:t>
            </a:r>
            <a:r>
              <a:rPr lang="en-US" sz="3200" dirty="0"/>
              <a:t> </a:t>
            </a:r>
            <a:r>
              <a:rPr lang="en-US" sz="3200" dirty="0" err="1"/>
              <a:t>pnp</a:t>
            </a:r>
            <a:r>
              <a:rPr lang="en-US" sz="3200" dirty="0"/>
              <a:t> </a:t>
            </a:r>
            <a:r>
              <a:rPr lang="en-US" sz="3200" dirty="0" err="1"/>
              <a:t>instalamos</a:t>
            </a:r>
            <a:r>
              <a:rPr lang="en-US" sz="3200" dirty="0"/>
              <a:t> las </a:t>
            </a:r>
            <a:r>
              <a:rPr lang="en-US" sz="3200" dirty="0" err="1"/>
              <a:t>dependencias</a:t>
            </a:r>
            <a:r>
              <a:rPr lang="en-US" sz="3200" dirty="0"/>
              <a:t> con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comando</a:t>
            </a:r>
            <a:endParaRPr lang="en-US" sz="3200" dirty="0"/>
          </a:p>
          <a:p>
            <a:pPr algn="r"/>
            <a:r>
              <a:rPr lang="en-US" sz="3200" dirty="0"/>
              <a:t>pip install azure-</a:t>
            </a:r>
            <a:r>
              <a:rPr lang="en-US" sz="3200" dirty="0" err="1"/>
              <a:t>iot</a:t>
            </a:r>
            <a:r>
              <a:rPr lang="en-US" sz="3200" dirty="0"/>
              <a:t>-device</a:t>
            </a:r>
            <a:endParaRPr dirty="0"/>
          </a:p>
        </p:txBody>
      </p:sp>
      <p:pic>
        <p:nvPicPr>
          <p:cNvPr id="333" name="Captura de pantalla 2023-06-03 a la(s) 14.21.56.png" descr="Captura de pantalla 2023-06-03 a la(s) 14.21.56.png"/>
          <p:cNvPicPr>
            <a:picLocks noChangeAspect="1"/>
          </p:cNvPicPr>
          <p:nvPr/>
        </p:nvPicPr>
        <p:blipFill>
          <a:blip r:embed="rId2"/>
          <a:srcRect t="2475" b="2475"/>
          <a:stretch>
            <a:fillRect/>
          </a:stretch>
        </p:blipFill>
        <p:spPr>
          <a:xfrm>
            <a:off x="3079749" y="318769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Iniciar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Iniciar dispositivo</a:t>
            </a:r>
          </a:p>
        </p:txBody>
      </p:sp>
      <p:sp>
        <p:nvSpPr>
          <p:cNvPr id="336" name="Correr los sensor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Correr los sensores</a:t>
            </a:r>
          </a:p>
        </p:txBody>
      </p:sp>
      <p:sp>
        <p:nvSpPr>
          <p:cNvPr id="337" name="Navega a la Construir página y seleccionar Crear aplicación en el Aplicación personalizada mosaico:"/>
          <p:cNvSpPr txBox="1"/>
          <p:nvPr/>
        </p:nvSpPr>
        <p:spPr>
          <a:xfrm>
            <a:off x="15062200" y="982112"/>
            <a:ext cx="889000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En.la</a:t>
            </a:r>
            <a:r>
              <a:rPr lang="en-US" sz="3200" dirty="0"/>
              <a:t> </a:t>
            </a:r>
            <a:r>
              <a:rPr lang="en-US" sz="3200" dirty="0" err="1"/>
              <a:t>carpeta</a:t>
            </a:r>
            <a:r>
              <a:rPr lang="en-US" sz="3200" dirty="0"/>
              <a:t> </a:t>
            </a:r>
            <a:r>
              <a:rPr lang="en-US" sz="3200" dirty="0" err="1"/>
              <a:t>pnp</a:t>
            </a:r>
            <a:r>
              <a:rPr lang="en-US" sz="3200" dirty="0"/>
              <a:t> </a:t>
            </a:r>
            <a:r>
              <a:rPr lang="en-US" sz="3200" dirty="0" err="1"/>
              <a:t>podemos</a:t>
            </a:r>
            <a:r>
              <a:rPr lang="en-US" sz="3200" dirty="0"/>
              <a:t> </a:t>
            </a:r>
            <a:r>
              <a:rPr lang="en-US" sz="3200" dirty="0" err="1"/>
              <a:t>visualizar</a:t>
            </a:r>
            <a:r>
              <a:rPr lang="en-US" sz="3200" dirty="0"/>
              <a:t> y </a:t>
            </a:r>
            <a:r>
              <a:rPr lang="en-US" sz="3200" dirty="0" err="1"/>
              <a:t>correr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archivo</a:t>
            </a:r>
            <a:r>
              <a:rPr lang="en-US" sz="3200" dirty="0"/>
              <a:t> </a:t>
            </a:r>
            <a:r>
              <a:rPr lang="en-US" sz="3200" dirty="0" err="1"/>
              <a:t>temp_controller_with_thermostats.py</a:t>
            </a:r>
            <a:endParaRPr sz="3200" dirty="0"/>
          </a:p>
        </p:txBody>
      </p:sp>
      <p:pic>
        <p:nvPicPr>
          <p:cNvPr id="338" name="Captura de pantalla 2023-06-03 a la(s) 14.29.14.png" descr="Captura de pantalla 2023-06-03 a la(s) 14.29.14.png"/>
          <p:cNvPicPr>
            <a:picLocks noChangeAspect="1"/>
          </p:cNvPicPr>
          <p:nvPr/>
        </p:nvPicPr>
        <p:blipFill>
          <a:blip r:embed="rId2"/>
          <a:srcRect t="2341" b="2341"/>
          <a:stretch>
            <a:fillRect/>
          </a:stretch>
        </p:blipFill>
        <p:spPr>
          <a:xfrm>
            <a:off x="3079749" y="368284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Envío de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Envío de datos</a:t>
            </a:r>
          </a:p>
        </p:txBody>
      </p:sp>
      <p:sp>
        <p:nvSpPr>
          <p:cNvPr id="341" name="Desde computador a Azure IoT Centra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Desde computador a Azure IoT Central</a:t>
            </a:r>
          </a:p>
        </p:txBody>
      </p:sp>
      <p:sp>
        <p:nvSpPr>
          <p:cNvPr id="342" name="Navega a la Construir página y seleccionar Crear aplicación en el Aplicación personalizada mosaico:"/>
          <p:cNvSpPr txBox="1"/>
          <p:nvPr/>
        </p:nvSpPr>
        <p:spPr>
          <a:xfrm>
            <a:off x="14859000" y="891012"/>
            <a:ext cx="876753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Corremos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archivo</a:t>
            </a:r>
            <a:r>
              <a:rPr lang="en-US" sz="3200" dirty="0"/>
              <a:t> </a:t>
            </a:r>
            <a:r>
              <a:rPr lang="en-US" sz="3200" dirty="0" err="1"/>
              <a:t>mediante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comando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python </a:t>
            </a:r>
            <a:r>
              <a:rPr lang="en-US" sz="3200" dirty="0" err="1"/>
              <a:t>temp_controller_with_thermostats.py</a:t>
            </a:r>
            <a:endParaRPr lang="en-US" sz="3200" dirty="0"/>
          </a:p>
          <a:p>
            <a:pPr algn="r"/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la terminal</a:t>
            </a:r>
            <a:endParaRPr sz="3200" dirty="0"/>
          </a:p>
        </p:txBody>
      </p:sp>
      <p:pic>
        <p:nvPicPr>
          <p:cNvPr id="343" name="Captura de pantalla 2023-06-03 a la(s) 14.26.24.png" descr="Captura de pantalla 2023-06-03 a la(s) 14.26.24.png"/>
          <p:cNvPicPr>
            <a:picLocks noChangeAspect="1"/>
          </p:cNvPicPr>
          <p:nvPr/>
        </p:nvPicPr>
        <p:blipFill>
          <a:blip r:embed="rId2"/>
          <a:srcRect t="2421" b="2421"/>
          <a:stretch>
            <a:fillRect/>
          </a:stretch>
        </p:blipFill>
        <p:spPr>
          <a:xfrm>
            <a:off x="3395435" y="3249187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Administración de dispositiv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Administración de dispositivo </a:t>
            </a:r>
          </a:p>
        </p:txBody>
      </p:sp>
      <p:sp>
        <p:nvSpPr>
          <p:cNvPr id="346" name="Visualizar el dispositiv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Visualizar el dispositivo</a:t>
            </a:r>
          </a:p>
        </p:txBody>
      </p:sp>
      <p:sp>
        <p:nvSpPr>
          <p:cNvPr id="347" name="Navega a la Construir página y seleccionar Crear aplicación en el Aplicación personalizada mosaico:"/>
          <p:cNvSpPr txBox="1"/>
          <p:nvPr/>
        </p:nvSpPr>
        <p:spPr>
          <a:xfrm>
            <a:off x="16904677" y="942737"/>
            <a:ext cx="671830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3200" dirty="0" err="1"/>
              <a:t>Volvemos</a:t>
            </a:r>
            <a:r>
              <a:rPr lang="en-US" sz="3200" dirty="0"/>
              <a:t> al portal y </a:t>
            </a:r>
            <a:r>
              <a:rPr lang="en-US" sz="3200" dirty="0" err="1"/>
              <a:t>seleccionamos</a:t>
            </a:r>
            <a:r>
              <a:rPr lang="en-US" sz="3200" dirty="0"/>
              <a:t> </a:t>
            </a:r>
            <a:r>
              <a:rPr lang="en-US" sz="3200" dirty="0" err="1"/>
              <a:t>nuestro</a:t>
            </a:r>
            <a:r>
              <a:rPr lang="en-US" sz="3200" dirty="0"/>
              <a:t> </a:t>
            </a:r>
            <a:r>
              <a:rPr lang="en-US" sz="3200" dirty="0" err="1"/>
              <a:t>dispositivo</a:t>
            </a:r>
            <a:r>
              <a:rPr lang="en-US" sz="3200" dirty="0"/>
              <a:t> para </a:t>
            </a:r>
            <a:r>
              <a:rPr lang="en-US" sz="3200" dirty="0" err="1"/>
              <a:t>verificar</a:t>
            </a:r>
            <a:r>
              <a:rPr lang="en-US" sz="3200" dirty="0"/>
              <a:t> la </a:t>
            </a:r>
            <a:r>
              <a:rPr lang="en-US" sz="3200" dirty="0" err="1"/>
              <a:t>conexión</a:t>
            </a:r>
            <a:endParaRPr sz="3200" dirty="0"/>
          </a:p>
        </p:txBody>
      </p:sp>
      <p:pic>
        <p:nvPicPr>
          <p:cNvPr id="348" name="Captura de pantalla 2023-06-03 a la(s) 14.26.04.png" descr="Captura de pantalla 2023-06-03 a la(s) 14.26.04.png"/>
          <p:cNvPicPr>
            <a:picLocks noChangeAspect="1"/>
          </p:cNvPicPr>
          <p:nvPr/>
        </p:nvPicPr>
        <p:blipFill>
          <a:blip r:embed="rId2"/>
          <a:srcRect t="290" b="290"/>
          <a:stretch>
            <a:fillRect/>
          </a:stretch>
        </p:blipFill>
        <p:spPr>
          <a:xfrm>
            <a:off x="3079749" y="368284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Verificación de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Verificación de datos</a:t>
            </a:r>
          </a:p>
        </p:txBody>
      </p:sp>
      <p:sp>
        <p:nvSpPr>
          <p:cNvPr id="351" name="Lectura de registros enviados desde dispositiv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Lectura de registros enviados desde dispositivo</a:t>
            </a:r>
          </a:p>
        </p:txBody>
      </p:sp>
      <p:sp>
        <p:nvSpPr>
          <p:cNvPr id="352" name="Navega a la Construir página y seleccionar Crear aplicación en el Aplicación personalizada mosaico:"/>
          <p:cNvSpPr txBox="1"/>
          <p:nvPr/>
        </p:nvSpPr>
        <p:spPr>
          <a:xfrm>
            <a:off x="17162585" y="882014"/>
            <a:ext cx="667000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sz="3200" dirty="0" err="1"/>
              <a:t>Navega</a:t>
            </a:r>
            <a:r>
              <a:rPr sz="3200" dirty="0"/>
              <a:t> </a:t>
            </a:r>
            <a:r>
              <a:rPr lang="en-US" sz="3200" dirty="0"/>
              <a:t>hasta la </a:t>
            </a:r>
            <a:r>
              <a:rPr lang="en-US" sz="3200" dirty="0" err="1"/>
              <a:t>pestaña</a:t>
            </a:r>
            <a:r>
              <a:rPr lang="en-US" sz="3200" dirty="0"/>
              <a:t> de </a:t>
            </a:r>
            <a:r>
              <a:rPr lang="en-US" sz="3200" dirty="0" err="1"/>
              <a:t>Datos</a:t>
            </a:r>
            <a:r>
              <a:rPr lang="en-US" sz="3200" dirty="0"/>
              <a:t> sin </a:t>
            </a:r>
            <a:r>
              <a:rPr lang="en-US" sz="3200" dirty="0" err="1"/>
              <a:t>procesar</a:t>
            </a:r>
            <a:r>
              <a:rPr lang="en-US" sz="3200" dirty="0"/>
              <a:t> para </a:t>
            </a:r>
            <a:r>
              <a:rPr lang="en-US" sz="3200" dirty="0" err="1"/>
              <a:t>visualizar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valores</a:t>
            </a:r>
            <a:r>
              <a:rPr lang="en-US" sz="3200" dirty="0"/>
              <a:t> </a:t>
            </a:r>
            <a:r>
              <a:rPr lang="en-US" sz="3200" dirty="0" err="1"/>
              <a:t>recibidos</a:t>
            </a:r>
            <a:r>
              <a:rPr lang="en-US" sz="3200" dirty="0"/>
              <a:t> del </a:t>
            </a:r>
            <a:r>
              <a:rPr lang="en-US" sz="3200" dirty="0" err="1"/>
              <a:t>dispositivo</a:t>
            </a:r>
            <a:endParaRPr sz="3200" dirty="0"/>
          </a:p>
        </p:txBody>
      </p:sp>
      <p:pic>
        <p:nvPicPr>
          <p:cNvPr id="353" name="Captura de pantalla 2023-06-03 a la(s) 14.27.06.png" descr="Captura de pantalla 2023-06-03 a la(s) 14.27.06.png"/>
          <p:cNvPicPr>
            <a:picLocks noChangeAspect="1"/>
          </p:cNvPicPr>
          <p:nvPr/>
        </p:nvPicPr>
        <p:blipFill>
          <a:blip r:embed="rId2"/>
          <a:srcRect l="64" r="64"/>
          <a:stretch>
            <a:fillRect/>
          </a:stretch>
        </p:blipFill>
        <p:spPr>
          <a:xfrm>
            <a:off x="3079749" y="3682849"/>
            <a:ext cx="18224501" cy="957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quisitos previ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Trabajo</a:t>
            </a:r>
            <a:endParaRPr dirty="0"/>
          </a:p>
        </p:txBody>
      </p:sp>
      <p:sp>
        <p:nvSpPr>
          <p:cNvPr id="302" name="Subtítulo de diapositiv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err="1"/>
              <a:t>Tarea</a:t>
            </a:r>
            <a:r>
              <a:rPr lang="en-US"/>
              <a:t> de </a:t>
            </a:r>
            <a:r>
              <a:rPr lang="en-US" err="1"/>
              <a:t>análisis</a:t>
            </a:r>
            <a:endParaRPr/>
          </a:p>
        </p:txBody>
      </p:sp>
      <p:sp>
        <p:nvSpPr>
          <p:cNvPr id="303" name="Este inicio rápido se ejecuta en Windows, Linux y Raspberry Pi. Se ha probado en las siguientes versiones del sistema operativo y del dispositivo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999437">
              <a:spcBef>
                <a:spcPts val="3600"/>
              </a:spcBef>
              <a:buSzTx/>
              <a:buNone/>
              <a:defRPr sz="3936"/>
            </a:pPr>
            <a:r>
              <a:rPr lang="es-ES_tradnl" dirty="0"/>
              <a:t>En base a los dos ejercicios demostrados y lo aprendido, elaborar un plan de proyecto interno que pueda resolver un problema y/o brinde beneficios en su trabajo y un plan para su hogar con la siguiente estructura: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lang="es-ES_tradnl" dirty="0"/>
              <a:t>Nombre de proyecto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lang="es-ES_tradnl" dirty="0"/>
              <a:t>Descripción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lang="es-ES_tradnl" dirty="0"/>
              <a:t>Dispositivos</a:t>
            </a:r>
          </a:p>
          <a:p>
            <a:pPr marL="895603" indent="-781050" defTabSz="1999437">
              <a:spcBef>
                <a:spcPts val="3600"/>
              </a:spcBef>
              <a:buClr>
                <a:srgbClr val="161616"/>
              </a:buClr>
              <a:buFont typeface="Helvetica Neue"/>
              <a:buChar char="✓"/>
              <a:defRPr sz="3936"/>
            </a:pPr>
            <a:r>
              <a:rPr lang="es-ES_tradnl" dirty="0"/>
              <a:t>Detalle de costo (aproximado) usando la calculadora de Azure.</a:t>
            </a:r>
          </a:p>
        </p:txBody>
      </p:sp>
    </p:spTree>
    <p:extLst>
      <p:ext uri="{BB962C8B-B14F-4D97-AF65-F5344CB8AC3E}">
        <p14:creationId xmlns:p14="http://schemas.microsoft.com/office/powerpoint/2010/main" val="161691821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losar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Glosario</a:t>
            </a:r>
          </a:p>
        </p:txBody>
      </p:sp>
      <p:sp>
        <p:nvSpPr>
          <p:cNvPr id="356" name="Subtítulo de diapositiv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¿Qué es Microsoft Cloud? : https://www.microsoft.com/es-es/microsoft-cloud/what-is-microsoft-clou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es Microsoft Cloud? : </a:t>
            </a:r>
            <a:r>
              <a:rPr dirty="0">
                <a:hlinkClick r:id="rId2"/>
              </a:rPr>
              <a:t>https://</a:t>
            </a:r>
            <a:r>
              <a:rPr dirty="0" err="1">
                <a:hlinkClick r:id="rId2"/>
              </a:rPr>
              <a:t>www.microsoft.com</a:t>
            </a:r>
            <a:r>
              <a:rPr dirty="0">
                <a:hlinkClick r:id="rId2"/>
              </a:rPr>
              <a:t>/es-es/</a:t>
            </a:r>
            <a:r>
              <a:rPr dirty="0" err="1">
                <a:hlinkClick r:id="rId2"/>
              </a:rPr>
              <a:t>microsoft</a:t>
            </a:r>
            <a:r>
              <a:rPr dirty="0">
                <a:hlinkClick r:id="rId2"/>
              </a:rPr>
              <a:t>-cloud/what-is-</a:t>
            </a:r>
            <a:r>
              <a:rPr dirty="0" err="1">
                <a:hlinkClick r:id="rId2"/>
              </a:rPr>
              <a:t>microsoft</a:t>
            </a:r>
            <a:r>
              <a:rPr dirty="0">
                <a:hlinkClick r:id="rId2"/>
              </a:rPr>
              <a:t>-cloud</a:t>
            </a:r>
            <a:endParaRPr dirty="0"/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Buenas</a:t>
            </a:r>
            <a:r>
              <a:rPr dirty="0"/>
              <a:t> </a:t>
            </a:r>
            <a:r>
              <a:rPr dirty="0" err="1"/>
              <a:t>prácticas</a:t>
            </a:r>
            <a:r>
              <a:rPr dirty="0"/>
              <a:t> de </a:t>
            </a:r>
            <a:r>
              <a:rPr dirty="0" err="1"/>
              <a:t>Arquitectura</a:t>
            </a:r>
            <a:r>
              <a:rPr dirty="0"/>
              <a:t> de </a:t>
            </a:r>
            <a:r>
              <a:rPr dirty="0" err="1"/>
              <a:t>nube</a:t>
            </a:r>
            <a:r>
              <a:rPr dirty="0"/>
              <a:t> de Microsoft : </a:t>
            </a:r>
            <a:r>
              <a:rPr u="sng" dirty="0">
                <a:hlinkClick r:id="rId3"/>
              </a:rPr>
              <a:t>https://learn.microsoft.com/en-us/azure/well-architected/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Patrones</a:t>
            </a:r>
            <a:r>
              <a:rPr dirty="0"/>
              <a:t> de </a:t>
            </a:r>
            <a:r>
              <a:rPr dirty="0" err="1"/>
              <a:t>diseño</a:t>
            </a:r>
            <a:r>
              <a:rPr dirty="0"/>
              <a:t> cloud: </a:t>
            </a:r>
            <a:r>
              <a:rPr u="sng" dirty="0">
                <a:hlinkClick r:id="rId4"/>
              </a:rPr>
              <a:t>https://learn.microsoft.com/en-us/azure/architecture/patterns/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/>
              <a:t>Que es Azure IoT Central: </a:t>
            </a:r>
            <a:r>
              <a:rPr u="sng" dirty="0">
                <a:hlinkClick r:id="rId5"/>
              </a:rPr>
              <a:t>https://learn.microsoft.com/en-us/azure/iot-central/core/overview-iot-central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Arquitectura</a:t>
            </a:r>
            <a:r>
              <a:rPr dirty="0"/>
              <a:t> Azure IoT Central: </a:t>
            </a:r>
            <a:r>
              <a:rPr u="sng" dirty="0">
                <a:hlinkClick r:id="rId6"/>
              </a:rPr>
              <a:t>https://learn.microsoft.com/en-us/azure/iot-central/core/concepts-architecture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/>
              <a:t>IoT Plug and Play Bridge: </a:t>
            </a:r>
            <a:r>
              <a:rPr u="sng" dirty="0">
                <a:hlinkClick r:id="rId7"/>
              </a:rPr>
              <a:t>https://learn.microsoft.com/en-us/azure/iot-develop/concepts-iot-pnp-bridge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Conectar</a:t>
            </a:r>
            <a:r>
              <a:rPr dirty="0"/>
              <a:t> </a:t>
            </a:r>
            <a:r>
              <a:rPr dirty="0" err="1"/>
              <a:t>tu</a:t>
            </a:r>
            <a:r>
              <a:rPr dirty="0"/>
              <a:t> </a:t>
            </a:r>
            <a:r>
              <a:rPr dirty="0" err="1"/>
              <a:t>teléfono</a:t>
            </a:r>
            <a:r>
              <a:rPr dirty="0"/>
              <a:t> con IoT central: </a:t>
            </a:r>
            <a:r>
              <a:rPr u="sng" dirty="0">
                <a:hlinkClick r:id="rId8"/>
              </a:rPr>
              <a:t>https://learn.microsoft.com/en-us/azure/iot-central/core/quick-deploy-iot-central</a:t>
            </a: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dirty="0" err="1"/>
              <a:t>Enviar</a:t>
            </a:r>
            <a:r>
              <a:rPr dirty="0"/>
              <a:t> </a:t>
            </a:r>
            <a:r>
              <a:rPr dirty="0" err="1"/>
              <a:t>telemetría</a:t>
            </a:r>
            <a:r>
              <a:rPr dirty="0"/>
              <a:t> </a:t>
            </a:r>
            <a:r>
              <a:rPr dirty="0" err="1"/>
              <a:t>desde</a:t>
            </a:r>
            <a:r>
              <a:rPr dirty="0"/>
              <a:t> </a:t>
            </a:r>
            <a:r>
              <a:rPr dirty="0" err="1"/>
              <a:t>dispositivo</a:t>
            </a:r>
            <a:r>
              <a:rPr dirty="0"/>
              <a:t> a Azure IoT Central: </a:t>
            </a:r>
            <a:r>
              <a:rPr u="sng" dirty="0">
                <a:hlinkClick r:id="rId9"/>
              </a:rPr>
              <a:t>https://learn.microsoft.com/en-us/azure/iot-develop/quickstart-send-telemetry-central?pivots=programming-language-python</a:t>
            </a:r>
            <a:endParaRPr lang="en-US" u="sng" dirty="0">
              <a:hlinkClick r:id="rId9"/>
            </a:endParaRPr>
          </a:p>
          <a:p>
            <a:pPr marL="433387" indent="-433387" defTabSz="416052">
              <a:lnSpc>
                <a:spcPct val="100000"/>
              </a:lnSpc>
              <a:spcBef>
                <a:spcPts val="1600"/>
              </a:spcBef>
              <a:defRPr sz="3412" b="1"/>
            </a:pPr>
            <a:r>
              <a:rPr lang="es-PY" dirty="0"/>
              <a:t>Calculadora de Azure: </a:t>
            </a:r>
            <a:r>
              <a:rPr lang="es-PY" dirty="0">
                <a:hlinkClick r:id="rId10"/>
              </a:rPr>
              <a:t>https://azure.microsoft.com/es-es/pricing/calculator/</a:t>
            </a:r>
            <a:endParaRPr lang="en-US"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uenas práctica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Buenas prácticas </a:t>
            </a:r>
          </a:p>
        </p:txBody>
      </p:sp>
      <p:sp>
        <p:nvSpPr>
          <p:cNvPr id="166" name="Fiabilidad…"/>
          <p:cNvSpPr txBox="1">
            <a:spLocks noGrp="1"/>
          </p:cNvSpPr>
          <p:nvPr>
            <p:ph type="body" sz="quarter" idx="1"/>
          </p:nvPr>
        </p:nvSpPr>
        <p:spPr>
          <a:xfrm>
            <a:off x="1206500" y="5749826"/>
            <a:ext cx="9779000" cy="6755308"/>
          </a:xfrm>
          <a:prstGeom prst="rect">
            <a:avLst/>
          </a:prstGeom>
        </p:spPr>
        <p:txBody>
          <a:bodyPr/>
          <a:lstStyle/>
          <a:p>
            <a:pPr>
              <a:buChar char="✓"/>
            </a:pPr>
            <a:r>
              <a:rPr u="sng">
                <a:hlinkClick r:id="rId2"/>
              </a:rPr>
              <a:t>Fiabilidad</a:t>
            </a:r>
          </a:p>
          <a:p>
            <a:pPr>
              <a:buChar char="✓"/>
            </a:pPr>
            <a:r>
              <a:rPr u="sng">
                <a:hlinkClick r:id="rId3"/>
              </a:rPr>
              <a:t>Seguridad</a:t>
            </a:r>
          </a:p>
          <a:p>
            <a:pPr>
              <a:buChar char="✓"/>
            </a:pPr>
            <a:r>
              <a:rPr u="sng">
                <a:hlinkClick r:id="rId4"/>
              </a:rPr>
              <a:t>Optimización de costos</a:t>
            </a:r>
          </a:p>
          <a:p>
            <a:pPr>
              <a:buChar char="✓"/>
            </a:pPr>
            <a:r>
              <a:rPr u="sng">
                <a:hlinkClick r:id="rId5"/>
              </a:rPr>
              <a:t>Excelencia operacional</a:t>
            </a:r>
          </a:p>
          <a:p>
            <a:pPr>
              <a:buChar char="✓"/>
            </a:pPr>
            <a:r>
              <a:rPr u="sng">
                <a:hlinkClick r:id="rId6"/>
              </a:rPr>
              <a:t>Eficiencia de rendimiento</a:t>
            </a:r>
          </a:p>
        </p:txBody>
      </p:sp>
      <p:pic>
        <p:nvPicPr>
          <p:cNvPr id="167" name="waf-diagram-revised.png" descr="waf-diagram-revised.png"/>
          <p:cNvPicPr>
            <a:picLocks noGrp="1" noChangeAspect="1"/>
          </p:cNvPicPr>
          <p:nvPr>
            <p:ph type="pic" idx="22"/>
          </p:nvPr>
        </p:nvPicPr>
        <p:blipFill>
          <a:blip r:embed="rId7"/>
          <a:srcRect l="9602" r="9602"/>
          <a:stretch>
            <a:fillRect/>
          </a:stretch>
        </p:blipFill>
        <p:spPr>
          <a:xfrm>
            <a:off x="12192000" y="3097041"/>
            <a:ext cx="10916874" cy="7521819"/>
          </a:xfrm>
          <a:prstGeom prst="rect">
            <a:avLst/>
          </a:prstGeom>
        </p:spPr>
      </p:pic>
      <p:sp>
        <p:nvSpPr>
          <p:cNvPr id="168" name="Arquitectura en la nub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23821">
              <a:defRPr sz="7054" spc="-141"/>
            </a:lvl1pPr>
          </a:lstStyle>
          <a:p>
            <a:r>
              <a:t>Arquitectura en la nube</a:t>
            </a:r>
          </a:p>
        </p:txBody>
      </p:sp>
      <p:sp>
        <p:nvSpPr>
          <p:cNvPr id="169" name="Es un conjunto de principios que ayudan a mejorar la carga de trabajo consta de cinco pilares:"/>
          <p:cNvSpPr txBox="1"/>
          <p:nvPr/>
        </p:nvSpPr>
        <p:spPr>
          <a:xfrm>
            <a:off x="1206500" y="3425642"/>
            <a:ext cx="9779001" cy="176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000000"/>
                </a:solidFill>
              </a:defRPr>
            </a:lvl1pPr>
          </a:lstStyle>
          <a:p>
            <a:r>
              <a:t>Es un conjunto de principios que ayudan a mejorar la carga de trabajo consta de cinco pilares: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ertificacio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Certificaciones</a:t>
            </a:r>
          </a:p>
        </p:txBody>
      </p:sp>
      <p:sp>
        <p:nvSpPr>
          <p:cNvPr id="172" name="Microsoft Azure Certific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Microsoft Azure Certification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B20C5D5-F43F-4A42-1FC2-BA38F4765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500" y="4474204"/>
            <a:ext cx="2857500" cy="28575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DEC8C7A-1487-BD5C-0DA6-F9C9E477F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92450" y="4474204"/>
            <a:ext cx="2857500" cy="28575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284C8A2-A3C3-D4D8-AA72-CDF8D3424758}"/>
              </a:ext>
            </a:extLst>
          </p:cNvPr>
          <p:cNvSpPr txBox="1"/>
          <p:nvPr/>
        </p:nvSpPr>
        <p:spPr>
          <a:xfrm>
            <a:off x="2514600" y="8332778"/>
            <a:ext cx="96774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PY" sz="3200" b="1" i="0">
                <a:solidFill>
                  <a:schemeClr val="bg1"/>
                </a:solidFill>
                <a:effectLst/>
                <a:latin typeface="Segoe UI" panose="020F0502020204030204" pitchFamily="34" charset="0"/>
              </a:rPr>
              <a:t>AZ-220: Microsoft Azure IoT Developer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8FAD0B-BE25-9518-0E3B-F134B62A8F14}"/>
              </a:ext>
            </a:extLst>
          </p:cNvPr>
          <p:cNvSpPr txBox="1"/>
          <p:nvPr/>
        </p:nvSpPr>
        <p:spPr>
          <a:xfrm>
            <a:off x="14185900" y="8332778"/>
            <a:ext cx="6070600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PY" sz="3200" b="1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Microsoft Certified: Azure IoT Developer Specialty</a:t>
            </a:r>
          </a:p>
        </p:txBody>
      </p:sp>
      <p:sp>
        <p:nvSpPr>
          <p:cNvPr id="10" name="Flecha derecha 9">
            <a:extLst>
              <a:ext uri="{FF2B5EF4-FFF2-40B4-BE49-F238E27FC236}">
                <a16:creationId xmlns:a16="http://schemas.microsoft.com/office/drawing/2014/main" id="{11835923-B0BC-8855-793A-7BED22D6BD02}"/>
              </a:ext>
            </a:extLst>
          </p:cNvPr>
          <p:cNvSpPr/>
          <p:nvPr/>
        </p:nvSpPr>
        <p:spPr>
          <a:xfrm>
            <a:off x="10626725" y="5598154"/>
            <a:ext cx="1905000" cy="60960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Y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ertificacio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Seguridad</a:t>
            </a:r>
            <a:endParaRPr dirty="0"/>
          </a:p>
        </p:txBody>
      </p:sp>
      <p:sp>
        <p:nvSpPr>
          <p:cNvPr id="172" name="Microsoft Azure Certific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Defender para IoT</a:t>
            </a:r>
            <a:endParaRPr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B20C5D5-F43F-4A42-1FC2-BA38F4765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338" y="3197502"/>
            <a:ext cx="22930339" cy="105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103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tab3.png" descr="tab3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0" r="4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5" name="Azure I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r>
              <a:t>Azure IoT</a:t>
            </a:r>
          </a:p>
        </p:txBody>
      </p:sp>
      <p:sp>
        <p:nvSpPr>
          <p:cNvPr id="176" name="Autor y fecha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/>
          </a:p>
        </p:txBody>
      </p:sp>
      <p:sp>
        <p:nvSpPr>
          <p:cNvPr id="177" name="Producto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r>
              <a:t>Productos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icrosoft I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Microsoft IoT</a:t>
            </a:r>
          </a:p>
        </p:txBody>
      </p:sp>
      <p:sp>
        <p:nvSpPr>
          <p:cNvPr id="180" name="Productos y servici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Productos y servicios</a:t>
            </a:r>
          </a:p>
        </p:txBody>
      </p:sp>
      <p:pic>
        <p:nvPicPr>
          <p:cNvPr id="181" name="Captura de pantalla 2023-06-04 a la(s) 15.04.57.png" descr="Captura de pantalla 2023-06-04 a la(s) 15.04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64" y="3873981"/>
            <a:ext cx="16332201" cy="772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1505</Words>
  <Application>Microsoft Macintosh PowerPoint</Application>
  <PresentationFormat>Personalizado</PresentationFormat>
  <Paragraphs>185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4" baseType="lpstr">
      <vt:lpstr>Arial</vt:lpstr>
      <vt:lpstr>Helvetica Neue</vt:lpstr>
      <vt:lpstr>Helvetica Neue Medium</vt:lpstr>
      <vt:lpstr>Segoe UI</vt:lpstr>
      <vt:lpstr>30_BasicColor</vt:lpstr>
      <vt:lpstr>Desata el potencial de Azure e IoT</vt:lpstr>
      <vt:lpstr>Acerca de mí</vt:lpstr>
      <vt:lpstr>Gestión IoT en la nube</vt:lpstr>
      <vt:lpstr>¿Qué es Microsoft Cloud?</vt:lpstr>
      <vt:lpstr>Arquitectura en la nube</vt:lpstr>
      <vt:lpstr>Certificaciones</vt:lpstr>
      <vt:lpstr>Seguridad</vt:lpstr>
      <vt:lpstr>Azure IoT</vt:lpstr>
      <vt:lpstr>Microsoft IoT</vt:lpstr>
      <vt:lpstr>IoT Central</vt:lpstr>
      <vt:lpstr>Arquitectura</vt:lpstr>
      <vt:lpstr>Arquitectura</vt:lpstr>
      <vt:lpstr>Use su SmartPhone como dispositivo para enviar telemetría a una aplicación IoT Central</vt:lpstr>
      <vt:lpstr>Lo que aprenderás</vt:lpstr>
      <vt:lpstr>IoT Plug and Play</vt:lpstr>
      <vt:lpstr>Requisitos previos</vt:lpstr>
      <vt:lpstr>Registro</vt:lpstr>
      <vt:lpstr>Ingreso</vt:lpstr>
      <vt:lpstr>Crear aplicación</vt:lpstr>
      <vt:lpstr>Configuración basica</vt:lpstr>
      <vt:lpstr>Configuración basica</vt:lpstr>
      <vt:lpstr>Deploy de aplicación</vt:lpstr>
      <vt:lpstr>Registrar dispositivo</vt:lpstr>
      <vt:lpstr>Registrar dispositivo</vt:lpstr>
      <vt:lpstr>Descargar la aplicación en tu dispositivo</vt:lpstr>
      <vt:lpstr>Conectar teléfono a IoT Central</vt:lpstr>
      <vt:lpstr>Conectar teléfono a IoT Central</vt:lpstr>
      <vt:lpstr>Conectar teléfono a IoT Central</vt:lpstr>
      <vt:lpstr>Conectar teléfono a IoT Central</vt:lpstr>
      <vt:lpstr>Visualiza tus datos</vt:lpstr>
      <vt:lpstr>Envía comandos desde IoT Central</vt:lpstr>
      <vt:lpstr>Envía comandos desde IoT Central</vt:lpstr>
      <vt:lpstr>Envía comandos desde IoT Central</vt:lpstr>
      <vt:lpstr>Envíe telemetría desde un dispositivo a Azure IoT Central</vt:lpstr>
      <vt:lpstr>Requisitos previos</vt:lpstr>
      <vt:lpstr>IoT Plug and Play</vt:lpstr>
      <vt:lpstr>Registrar dispositivo</vt:lpstr>
      <vt:lpstr>Registrar dispositivo</vt:lpstr>
      <vt:lpstr>Configuración básica</vt:lpstr>
      <vt:lpstr>Configuración básica</vt:lpstr>
      <vt:lpstr>Configuración básica</vt:lpstr>
      <vt:lpstr>Configuración básica</vt:lpstr>
      <vt:lpstr>Instalación</vt:lpstr>
      <vt:lpstr>Iniciar dispositivo</vt:lpstr>
      <vt:lpstr>Envío de datos</vt:lpstr>
      <vt:lpstr>Administración de dispositivo </vt:lpstr>
      <vt:lpstr>Verificación de datos</vt:lpstr>
      <vt:lpstr>Trabajo</vt:lpstr>
      <vt:lpstr>Glosario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Desata el potencial de Azure e IoT</dc:title>
  <cp:lastModifiedBy>Fernando Daniel Contrera Oviedo</cp:lastModifiedBy>
  <cp:revision>1</cp:revision>
  <dcterms:modified xsi:type="dcterms:W3CDTF">2023-06-07T19:12:19Z</dcterms:modified>
</cp:coreProperties>
</file>